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6" r:id="rId1"/>
  </p:sldMasterIdLst>
  <p:notesMasterIdLst>
    <p:notesMasterId r:id="rId17"/>
  </p:notesMasterIdLst>
  <p:sldIdLst>
    <p:sldId id="324" r:id="rId2"/>
    <p:sldId id="280" r:id="rId3"/>
    <p:sldId id="373" r:id="rId4"/>
    <p:sldId id="375" r:id="rId5"/>
    <p:sldId id="377" r:id="rId6"/>
    <p:sldId id="378" r:id="rId7"/>
    <p:sldId id="379" r:id="rId8"/>
    <p:sldId id="380" r:id="rId9"/>
    <p:sldId id="381" r:id="rId10"/>
    <p:sldId id="365" r:id="rId11"/>
    <p:sldId id="382" r:id="rId12"/>
    <p:sldId id="389" r:id="rId13"/>
    <p:sldId id="384" r:id="rId14"/>
    <p:sldId id="390" r:id="rId15"/>
    <p:sldId id="38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harité Headline Office" pitchFamily="2" charset="0"/>
      <p:regular r:id="rId22"/>
      <p:bold r:id="rId23"/>
      <p:italic r:id="rId24"/>
      <p:boldItalic r:id="rId25"/>
    </p:embeddedFont>
    <p:embeddedFont>
      <p:font typeface="Charité Headline Office Light" pitchFamily="2" charset="0"/>
      <p:regular r:id="rId26"/>
      <p:italic r:id="rId27"/>
    </p:embeddedFont>
    <p:embeddedFont>
      <p:font typeface="Charité Text Office" pitchFamily="2" charset="0"/>
      <p:regular r:id="rId28"/>
      <p:bold r:id="rId29"/>
      <p:italic r:id="rId30"/>
      <p:boldItalic r:id="rId31"/>
    </p:embeddedFont>
    <p:embeddedFont>
      <p:font typeface="Charité Text Office Medium" pitchFamily="2" charset="0"/>
      <p:regular r:id="rId32"/>
      <p:bold r:id="rId33"/>
      <p: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B21217-DC8A-3269-F82B-74BE85584BA0}" name="Proofreader" initials="P" userId="Proofreader" providerId="None"/>
  <p188:author id="{7674D6A3-D6EB-0E93-E4D4-F526F16E36B9}" name="Peggy Lindner" initials="PL" userId="936cbb8f28507a1c" providerId="Windows Live"/>
  <p188:author id="{982159E5-69EB-6507-2A2C-6755E650C527}" name="Nina Goebel" initials="NG" userId="ad04b14e6d1f100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Goebel" initials="NG" lastIdx="1" clrIdx="0">
    <p:extLst>
      <p:ext uri="{19B8F6BF-5375-455C-9EA6-DF929625EA0E}">
        <p15:presenceInfo xmlns:p15="http://schemas.microsoft.com/office/powerpoint/2012/main" userId="ad04b14e6d1f10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D6C"/>
    <a:srgbClr val="EA5451"/>
    <a:srgbClr val="D31D19"/>
    <a:srgbClr val="CBCFD2"/>
    <a:srgbClr val="7E898F"/>
    <a:srgbClr val="5E676C"/>
    <a:srgbClr val="0077BE"/>
    <a:srgbClr val="004D9B"/>
    <a:srgbClr val="002552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 autoAdjust="0"/>
    <p:restoredTop sz="94605" autoAdjust="0"/>
  </p:normalViewPr>
  <p:slideViewPr>
    <p:cSldViewPr snapToGrid="0" showGuides="1">
      <p:cViewPr varScale="1">
        <p:scale>
          <a:sx n="126" d="100"/>
          <a:sy n="126" d="100"/>
        </p:scale>
        <p:origin x="208" y="216"/>
      </p:cViewPr>
      <p:guideLst>
        <p:guide pos="48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970"/>
    </p:cViewPr>
  </p:sorterViewPr>
  <p:notesViewPr>
    <p:cSldViewPr snapToGrid="0" showGuides="1">
      <p:cViewPr varScale="1">
        <p:scale>
          <a:sx n="97" d="100"/>
          <a:sy n="97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65712-CC01-4EEB-96F7-64B7891CA6B4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D9D30-8414-458A-8EC3-63F2EE29313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36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B985E58-73E2-B29E-A012-2F63CE23531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3E72B6-CD3E-AC98-4643-9EE1A95560DD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B4324-9483-AD08-A73D-10755027B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DD7CD-320F-0C40-8320-F1C3F4BB0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601" y="571499"/>
            <a:ext cx="4558049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095E5C9-E920-0580-7ADC-22B0168C4F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192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</p:spTree>
    <p:extLst>
      <p:ext uri="{BB962C8B-B14F-4D97-AF65-F5344CB8AC3E}">
        <p14:creationId xmlns:p14="http://schemas.microsoft.com/office/powerpoint/2010/main" val="176157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04313-9EBD-E2E8-85A4-8658C545F5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01256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635B3E-A170-D861-DC3E-F4A04609B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9071E-0EC5-4614-9539-92CECCA88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881E07-D74B-F675-3F24-47FC0C82607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07999" y="1670400"/>
            <a:ext cx="101628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1E9CBF8-FE5B-C246-9318-1600559A7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7" y="924815"/>
            <a:ext cx="9136800" cy="2462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BC7A22-A92A-8C27-21AE-A5239F58F0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D929626-B291-E201-0AE6-463AD95968F5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6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B8285-1706-99FE-D645-9A2B07024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6" y="500444"/>
            <a:ext cx="913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7D31DA-7307-1DFC-6137-0E1FDD72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444CA-DD99-CF82-AB04-1386AEE9F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B13E3-E4B9-2614-DCF4-B0F8730D7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4F8CC4-A959-4D54-7030-B1D1EA892874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E78F271-951E-29F3-CA6E-C1A7AE433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08000" y="1670400"/>
            <a:ext cx="457365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B1BE3FB-D9B5-0621-7697-E410DA22E5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96062" y="1670400"/>
            <a:ext cx="45756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6B3E14-3F88-EBCF-C508-95387CF449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03226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16" userDrawn="1">
          <p15:clr>
            <a:srgbClr val="FBAE40"/>
          </p15:clr>
        </p15:guide>
        <p15:guide id="4" pos="41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6F73E-DFC4-17D0-E185-4862E18CC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98ECDE-FBC7-5149-B631-0EBAED7FB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5" name="Untertitel">
            <a:extLst>
              <a:ext uri="{FF2B5EF4-FFF2-40B4-BE49-F238E27FC236}">
                <a16:creationId xmlns:a16="http://schemas.microsoft.com/office/drawing/2014/main" id="{5237F277-E0C0-66D9-AE88-3A6FD1CE0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6AABEF3-8209-9E1E-0232-BBD06684FD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8000" y="1670400"/>
            <a:ext cx="2702716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346C2B8-C26F-81F0-727C-946A2609B0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0627" y="1670400"/>
            <a:ext cx="2703600" cy="4038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8C8072C-305B-3E46-CD43-19567F180A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4550" y="1670400"/>
            <a:ext cx="2703600" cy="4038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C1328C-169D-9D33-E81D-2257612635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0C107BD-C3C5-3F7E-46E4-5E2702D0C34C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22">
            <a:extLst>
              <a:ext uri="{FF2B5EF4-FFF2-40B4-BE49-F238E27FC236}">
                <a16:creationId xmlns:a16="http://schemas.microsoft.com/office/drawing/2014/main" id="{30BA5C45-3B5A-B10D-5444-C0DFDB518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4634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352" userDrawn="1">
          <p15:clr>
            <a:srgbClr val="FBAE40"/>
          </p15:clr>
        </p15:guide>
        <p15:guide id="6" pos="2986" userDrawn="1">
          <p15:clr>
            <a:srgbClr val="FBAE40"/>
          </p15:clr>
        </p15:guide>
        <p15:guide id="7" pos="4694" userDrawn="1">
          <p15:clr>
            <a:srgbClr val="FBAE40"/>
          </p15:clr>
        </p15:guide>
        <p15:guide id="8" pos="53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D99F4B-FBED-6C79-35C8-70A2B587B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8" y="1720394"/>
            <a:ext cx="2035175" cy="153198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F46460-6CF7-6006-523C-248D69ECD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06EABD-6B34-08FC-A53A-31E4B75308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A39AC-B565-603B-F788-DF4DC1314F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5EBF49-362C-41B2-D79E-BFFBDFC73B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588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9F55F8BD-FFD6-5394-E2A2-0BBAB3A2A4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3746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5AE3EF26-CF8A-C653-7EA5-B92FF0C2ED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904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4"/>
            <a:endParaRPr lang="en-GB" noProof="0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BA58826-1951-E46E-DB68-3224162EB8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36062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C9D7961-FFD7-348F-902B-D93F952E5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FC299C-B82C-4B31-CB60-839938A8D8A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D0B3D105-9F14-D5A6-9933-9E01C366DE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63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1927BA1-7742-0897-C6DF-95CF2964DB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22400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0BBC978F-E89F-793F-BB70-92CAA989D2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375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4AB36E7A-D7E8-0728-877B-8DD7CBFE9C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6062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439D542-CA4B-FE32-E7A5-D2369E83D2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224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57E9B3F6-6713-EEA1-85FC-9975854033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588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FEB9A5F2-71F6-772D-EE5C-521091D5BC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96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4EB44CED-85DA-2D20-B06D-675D398217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24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BD4ECCA-FC88-90CB-A5E0-6ABFE147CA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3765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C09F7CA-2A66-6759-084E-9F600D9EBF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3765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0BBB7F6-AF25-91C1-05CA-408BE7B0F8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296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F20A98A4-7467-206D-E5B1-C72A2ED37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/>
            </a:lvl2pPr>
            <a:lvl3pPr marL="385200" indent="0">
              <a:buNone/>
              <a:defRPr/>
            </a:lvl3pPr>
            <a:lvl4pPr marL="385200" indent="0">
              <a:buNone/>
              <a:defRPr/>
            </a:lvl4pPr>
            <a:lvl5pPr marL="385200" indent="0">
              <a:buNone/>
              <a:defRPr/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49355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591" userDrawn="1">
          <p15:clr>
            <a:srgbClr val="FBAE40"/>
          </p15:clr>
        </p15:guide>
        <p15:guide id="10" orient="horz" pos="2275" userDrawn="1">
          <p15:clr>
            <a:srgbClr val="FBAE40"/>
          </p15:clr>
        </p15:guide>
        <p15:guide id="11" pos="1923" userDrawn="1">
          <p15:clr>
            <a:srgbClr val="FBAE40"/>
          </p15:clr>
        </p15:guide>
        <p15:guide id="12" pos="2345" userDrawn="1">
          <p15:clr>
            <a:srgbClr val="FBAE40"/>
          </p15:clr>
        </p15:guide>
        <p15:guide id="13" pos="3630" userDrawn="1">
          <p15:clr>
            <a:srgbClr val="FBAE40"/>
          </p15:clr>
        </p15:guide>
        <p15:guide id="14" pos="4050" userDrawn="1">
          <p15:clr>
            <a:srgbClr val="FBAE40"/>
          </p15:clr>
        </p15:guide>
        <p15:guide id="15" pos="5756" userDrawn="1">
          <p15:clr>
            <a:srgbClr val="FBAE40"/>
          </p15:clr>
        </p15:guide>
        <p15:guide id="16" pos="533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righ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1F45816-AC38-941C-8642-361448D9E08E}"/>
              </a:ext>
            </a:extLst>
          </p:cNvPr>
          <p:cNvSpPr/>
          <p:nvPr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3" name="Bildunterschrift">
            <a:extLst>
              <a:ext uri="{FF2B5EF4-FFF2-40B4-BE49-F238E27FC236}">
                <a16:creationId xmlns:a16="http://schemas.microsoft.com/office/drawing/2014/main" id="{A415EF6E-0026-A754-49CA-E277E90E34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13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9" name="Untertitel">
            <a:extLst>
              <a:ext uri="{FF2B5EF4-FFF2-40B4-BE49-F238E27FC236}">
                <a16:creationId xmlns:a16="http://schemas.microsoft.com/office/drawing/2014/main" id="{A1CC353C-CB5B-30D8-8C25-FE71F3BEAF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7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932425-FEBD-9789-5D35-A94FCAD78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55980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F71FA-D2BD-AA21-68DB-C161FFF15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3FB9AE-9E6D-2D5B-59DC-A0CD80BD52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E1888-55D2-A2C1-B138-27E69663AE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DCBEDA2-04EF-A8FD-969E-7871337F52A1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D49E70-CD68-24B1-5CE4-D810BC6BB8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8000" y="1670400"/>
            <a:ext cx="50976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CAACDC9-B304-1159-0AA3-F82B78F83F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10000" y="572400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071818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r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unterschrift">
            <a:extLst>
              <a:ext uri="{FF2B5EF4-FFF2-40B4-BE49-F238E27FC236}">
                <a16:creationId xmlns:a16="http://schemas.microsoft.com/office/drawing/2014/main" id="{B83F5A42-09F3-8AF1-5DD8-4CEFA09823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8825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039E2D46-444D-DEB7-16B4-8DD4289BC4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8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2BF8A9-19BC-0FA9-FD6D-BF956E374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6" y="500444"/>
            <a:ext cx="5596425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326468-83EB-EE59-6697-DF5117A80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4DFD21-7A1F-0463-AB52-625787D590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44017-E78D-22D5-CE5A-4028FC42F2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A8359DE-EBE8-12FF-4096-36F458DFC4B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6483FB-B1C7-609E-6E6D-11D1D6269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7999" y="1670400"/>
            <a:ext cx="5098013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468F84-C774-202E-E2EB-B60A78E28728}"/>
              </a:ext>
            </a:extLst>
          </p:cNvPr>
          <p:cNvSpPr/>
          <p:nvPr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CD094CC-FBA3-BAEB-D00B-1BECF6056F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8425" y="573676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8134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lef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2ECBB58-4B6E-4F5D-18E3-352178B5F108}"/>
              </a:ext>
            </a:extLst>
          </p:cNvPr>
          <p:cNvSpPr/>
          <p:nvPr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9" name="Bildunterschrift">
            <a:extLst>
              <a:ext uri="{FF2B5EF4-FFF2-40B4-BE49-F238E27FC236}">
                <a16:creationId xmlns:a16="http://schemas.microsoft.com/office/drawing/2014/main" id="{25DFDAC6-8A5B-9471-0A9F-54B22B681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800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89A7CE53-8F11-FE8E-6DDD-F7618B9749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8349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359A7-1149-422C-69A8-37AE8B162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376" y="500444"/>
            <a:ext cx="4060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039F-5508-D28A-543C-318285DDF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4D526-92AA-2696-9886-0A80AC27D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20E028-2D70-DDC8-A75B-AFC9FF0ECA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6445B0F-D593-F908-CA3C-D9D7F1902A30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B70A3D4C-8535-BE52-9416-AA35328A2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9913"/>
            <a:ext cx="5083200" cy="514032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93E7FA6-31E7-59EE-A999-F09A5C8CBD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8349" y="1670400"/>
            <a:ext cx="40608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0973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lef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unterschrift">
            <a:extLst>
              <a:ext uri="{FF2B5EF4-FFF2-40B4-BE49-F238E27FC236}">
                <a16:creationId xmlns:a16="http://schemas.microsoft.com/office/drawing/2014/main" id="{6530243A-A0D6-B4C6-7331-2AE3B9106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7588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4" name="Untertitel">
            <a:extLst>
              <a:ext uri="{FF2B5EF4-FFF2-40B4-BE49-F238E27FC236}">
                <a16:creationId xmlns:a16="http://schemas.microsoft.com/office/drawing/2014/main" id="{1B023507-4C12-465C-5B67-55E082CDA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6763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1C227B-9DE1-2AA8-305F-F16000F2C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7200" y="500444"/>
            <a:ext cx="4060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A31609-6C29-2EE0-85D3-7779176E4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595691-1C8C-3479-AE37-1A310B8D8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D1A4FE-7E6F-90B9-EAD8-684C0501EF8B}"/>
              </a:ext>
            </a:extLst>
          </p:cNvPr>
          <p:cNvSpPr/>
          <p:nvPr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84715E-A26A-780C-58EF-A05AC3799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BE0523F-0317-1C66-75A2-1378C1883750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67AFAC5-E98C-D72F-C6F7-99426887E8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8800"/>
            <a:ext cx="50832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1A18C4E-E9A0-5EC2-6917-6E116013F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6763" y="1670400"/>
            <a:ext cx="40608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61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Picture with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0D5BF-3468-766C-3E90-FB1A153A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5F5D32-A15D-3AAE-C668-2E1E1314C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01B3C6-DBC5-650E-5FB0-23AF99A00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A61836-94D7-E50E-9EA4-B37A153949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091E40B-CC10-5C7D-4E7E-B3B286DDC7D8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755A324-2C07-E9DE-7C47-9D8A4E94468B}"/>
              </a:ext>
            </a:extLst>
          </p:cNvPr>
          <p:cNvSpPr/>
          <p:nvPr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7297243-B4C9-835C-E79E-1D8C330F66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9BD6CE4-05EB-0F7B-1287-47FFE26DB3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5450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EE08FEE-65AA-E28D-7EB6-D029D22C8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3998913"/>
            <a:ext cx="4064000" cy="1710000"/>
          </a:xfrm>
        </p:spPr>
        <p:txBody>
          <a:bodyPr tIns="252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95F1686-D325-2423-FADF-0BAF4FD75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5650" y="3998913"/>
            <a:ext cx="4064000" cy="1710000"/>
          </a:xfrm>
        </p:spPr>
        <p:txBody>
          <a:bodyPr tIns="252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6BAE-7B11-AC1C-3E73-01405A2D2F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3120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04" userDrawn="1">
          <p15:clr>
            <a:srgbClr val="FBAE40"/>
          </p15:clr>
        </p15:guide>
        <p15:guide id="4" pos="44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Picture with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B95AC-787E-6570-9EBA-924258A1D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147418-A1B9-1522-B5DD-23600759D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9F59FB-6202-5E64-A2B0-EB61D68F5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100A0F-82DE-2E25-04E4-6D053E95B4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B5FAE4B-A6D4-085D-6A3E-98BD8F7168E9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F26FF4B2-E32A-687D-93AC-BF8340CE86C6}"/>
              </a:ext>
            </a:extLst>
          </p:cNvPr>
          <p:cNvSpPr/>
          <p:nvPr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9DB8161-E57B-D485-9EF0-C746E1D1E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7ED89A1-EDBC-802D-3495-BE63017FA4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6839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3E6423B-C2C1-C316-7151-5D81468FEE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4000369"/>
            <a:ext cx="4064000" cy="1709738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45A965B-A019-AA22-2301-6A2C1C3633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7238" y="4000369"/>
            <a:ext cx="4065587" cy="1710000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28712D-955C-CC61-9526-1E97E44BDA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427905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476" userDrawn="1">
          <p15:clr>
            <a:srgbClr val="FBAE40"/>
          </p15:clr>
        </p15:guide>
        <p15:guide id="4" pos="320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0571E57-C458-55AD-34AF-B33955A2430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A57A1D-B3B0-3969-AC3D-731633954FBC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D16AE1-35A6-C2DD-949A-525C6898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93F957-EFA0-B9BA-15DE-03D8D4868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600" y="3427200"/>
            <a:ext cx="6063438" cy="2857712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8CA5AF-CEDE-3E1B-57D8-4973FFB36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8275" y="3431817"/>
            <a:ext cx="2574524" cy="391628"/>
          </a:xfrm>
          <a:solidFill>
            <a:schemeClr val="accent1"/>
          </a:solidFill>
        </p:spPr>
        <p:txBody>
          <a:bodyPr wrap="none" lIns="108000" tIns="72000" rIns="108000" bIns="72000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(1 line, max. 32 Char)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1402C4B-8E48-A60C-F353-2071129B4D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823D32A-F323-5163-FE79-469CF35E8F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63" y="571498"/>
            <a:ext cx="8120062" cy="28575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25833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screen dark -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ED52C9D-87C8-011B-E56D-51D5C50B39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Here you can insert a large picture. </a:t>
            </a:r>
            <a:br>
              <a:rPr lang="en-GB" noProof="0" dirty="0"/>
            </a:br>
            <a:r>
              <a:rPr lang="en-GB" noProof="0" dirty="0"/>
              <a:t>Please pay attention that the colour contrast is sufficient, especially that the logo and footer are readable.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41DB3A-6DE5-F033-FEE8-41F3896BC3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Optional: Clinic, Centre, Business Division etc.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63763-DE9D-6D38-AC3B-4B4CC07EC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CB682A-2009-9235-F971-D6E915E4E6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F581E7A-B35D-5EC1-B852-434FA1E7DC2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8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screen light -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BBA00DF-2000-4C26-A9C5-C7DCDBB9F8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Here you can insert a large picture. </a:t>
            </a:r>
            <a:br>
              <a:rPr lang="en-GB" noProof="0" dirty="0"/>
            </a:br>
            <a:r>
              <a:rPr lang="en-GB" noProof="0" dirty="0"/>
              <a:t>Please pay attention that the colour contrast is sufficient, especially that the logo and footer are readable.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DBC79A-7CBB-10CE-2C3C-FD05E64850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6FDE8-A2B6-316B-1469-0EEC7555C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A8951-1200-D0E7-5F8E-2C10B57D75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5938C14-2DEC-82A2-7695-24571C7D5D8E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2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text 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027018-D557-3C79-D1EA-D1294A0AD3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CA897-0E45-4EFB-1E77-AEBED04C2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4C2AB-ECEC-E542-B222-D9C6BD9A43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B46E80D-8C7E-12BE-E6D4-002699C55689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826F5AFC-CA37-5E0B-FCB1-E613AB3E5F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969" y="1723680"/>
            <a:ext cx="478534" cy="3492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D2C1F7-0409-E8C8-F128-0615B1F22D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5969" y="1714500"/>
            <a:ext cx="8120062" cy="3995737"/>
          </a:xfrm>
        </p:spPr>
        <p:txBody>
          <a:bodyPr tIns="576000" rIns="0" anchor="t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en-GB" noProof="0" dirty="0"/>
              <a:t>A quotation. (max. 200 characters)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83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62" userDrawn="1">
          <p15:clr>
            <a:srgbClr val="FBAE40"/>
          </p15:clr>
        </p15:guide>
        <p15:guide id="5" pos="1282" userDrawn="1">
          <p15:clr>
            <a:srgbClr val="FBAE40"/>
          </p15:clr>
        </p15:guide>
        <p15:guide id="6" pos="63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EC8225-D3C6-D2CF-36B3-EDB4A6C84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9C7943-986D-598F-5ABF-0796079E1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F5EF10FB-FF64-F494-0F12-214A17E74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8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9A610B8F-52F5-CF16-D4FA-31837E4AB5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4800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7D0E9-6FBC-33E2-267F-7C3A99A535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CB66DCF-A25C-6162-B9A7-4F80B9BB1B76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60A537C2-A37C-32D3-0B21-5CAD494B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0238563-4251-CCDC-2832-70054B412A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82934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B2F91D-8241-4D3C-C26B-A83C3C652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F42F20-F06C-0343-0BB9-FEA75E9F5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3E89E347-2C1B-858E-9984-451FF1694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800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C1D4E14F-DCC6-FF5E-8F43-2EA345A03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136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1BAF51-5DF7-97FD-EDE4-EC34051DCF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C00BC6E-95B8-88CD-5F8E-3CC20B06E5C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BDFF4DC6-07C7-1045-F431-5EC8EDE8C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3B521FA-D1BF-CDE7-CD6D-E751D5FA5B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51946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E471F9-D6D3-0FAE-0195-B99091D2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7DE233-0890-3C93-8D23-0FC49F53F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81389CBD-C4DC-2153-941A-05FA4F502E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7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85200" indent="0">
              <a:buNone/>
              <a:defRPr sz="1000">
                <a:solidFill>
                  <a:schemeClr val="bg1"/>
                </a:solidFill>
              </a:defRPr>
            </a:lvl2pPr>
            <a:lvl3pPr marL="385200" indent="0">
              <a:buNone/>
              <a:defRPr sz="1000">
                <a:solidFill>
                  <a:schemeClr val="bg1"/>
                </a:solidFill>
              </a:defRPr>
            </a:lvl3pPr>
            <a:lvl4pPr marL="385200" indent="0">
              <a:buNone/>
              <a:defRPr sz="1000">
                <a:solidFill>
                  <a:schemeClr val="bg1"/>
                </a:solidFill>
              </a:defRPr>
            </a:lvl4pPr>
            <a:lvl5pPr marL="3852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09A741AB-DDB3-E465-B84E-7E5FCC563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solidFill>
                  <a:schemeClr val="bg1"/>
                </a:solidFill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6928C1-93F3-55BA-09E6-176D312911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D22A1-6E28-2916-D633-DFA8E06A222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6AF9A60-7CB2-553B-D1C0-A2AA28E58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FDDC698-A9C4-96B3-CCB5-572D335078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818557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4AA9-04B0-AE4F-13DB-3A460177E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30887"/>
          </a:xfrm>
        </p:spPr>
        <p:txBody>
          <a:bodyPr>
            <a:noAutofit/>
          </a:bodyPr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6CCC65-D01A-D53B-C4CF-41199E8BC3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94FAAF-D2FB-F3B8-D7AC-023718855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DD1D29-CC10-0823-A03C-3201D85697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E8DEE0A-8885-8A93-BA9E-31F3F31BF967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E9EF90-76A7-EF76-AD7B-1001EEA78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588" y="925200"/>
            <a:ext cx="9136062" cy="2448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04690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519" userDrawn="1">
          <p15:clr>
            <a:srgbClr val="FBAE40"/>
          </p15:clr>
        </p15:guide>
        <p15:guide id="8" pos="4158" userDrawn="1">
          <p15:clr>
            <a:srgbClr val="FBAE40"/>
          </p15:clr>
        </p15:guide>
        <p15:guide id="9" pos="2559" userDrawn="1">
          <p15:clr>
            <a:srgbClr val="FBAE40"/>
          </p15:clr>
        </p15:guide>
        <p15:guide id="10" pos="2880" userDrawn="1">
          <p15:clr>
            <a:srgbClr val="FBAE40"/>
          </p15:clr>
        </p15:guide>
        <p15:guide id="11" pos="4800" userDrawn="1">
          <p15:clr>
            <a:srgbClr val="FBAE40"/>
          </p15:clr>
        </p15:guide>
        <p15:guide id="12" pos="51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55FC450-CD34-DEE9-370E-65BEC309F95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7A77F4-73B3-E7E5-A5F5-29BD29C11B5F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A88333-F35F-A682-4E4D-FF3A78AA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E102CB0-FCED-9F61-3872-C4A5486624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19650" y="571500"/>
            <a:ext cx="3052800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CD8D707-9637-3F2E-E607-A42376E44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2352" y="3426622"/>
            <a:ext cx="3024111" cy="2858290"/>
          </a:xfrm>
        </p:spPr>
        <p:txBody>
          <a:bodyPr anchor="ctr"/>
          <a:lstStyle>
            <a:lvl1pPr>
              <a:spcAft>
                <a:spcPts val="12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177B2F-68C9-2898-8703-A92B47DA6D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40005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2394CD50-8748-4FB8-98A4-74F947B1D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8275" y="3431817"/>
            <a:ext cx="2574524" cy="391628"/>
          </a:xfrm>
          <a:solidFill>
            <a:schemeClr val="accent1"/>
          </a:solidFill>
        </p:spPr>
        <p:txBody>
          <a:bodyPr wrap="none" lIns="108000" tIns="72000" rIns="108000" bIns="72000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(1 line, max. 32 Char)</a:t>
            </a:r>
          </a:p>
        </p:txBody>
      </p:sp>
    </p:spTree>
    <p:extLst>
      <p:ext uri="{BB962C8B-B14F-4D97-AF65-F5344CB8AC3E}">
        <p14:creationId xmlns:p14="http://schemas.microsoft.com/office/powerpoint/2010/main" val="2284494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ECB30C2-EF93-3E6F-378A-1A690BDC7B33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2ABF63-E2BC-8509-C80F-4F329E0273CD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7F0B71-AB37-1720-1B52-052F95B6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60F7D6-1489-B722-33B9-4CA3028AC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8063" y="571500"/>
            <a:ext cx="2035175" cy="571341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15BF2A7-A61F-D256-E994-4C92580C3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99" y="571500"/>
            <a:ext cx="5065678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1A0859E-A676-619D-977F-F2FD7F0E7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3998912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85200" indent="0">
              <a:buNone/>
              <a:defRPr>
                <a:solidFill>
                  <a:schemeClr val="bg1"/>
                </a:solidFill>
              </a:defRPr>
            </a:lvl2pPr>
            <a:lvl3pPr marL="385200" indent="0">
              <a:buNone/>
              <a:defRPr>
                <a:solidFill>
                  <a:schemeClr val="bg1"/>
                </a:solidFill>
              </a:defRPr>
            </a:lvl3pPr>
            <a:lvl4pPr marL="385200" indent="0">
              <a:buNone/>
              <a:defRPr>
                <a:solidFill>
                  <a:schemeClr val="bg1"/>
                </a:solidFill>
              </a:defRPr>
            </a:lvl4pPr>
            <a:lvl5pPr marL="385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</p:spTree>
    <p:extLst>
      <p:ext uri="{BB962C8B-B14F-4D97-AF65-F5344CB8AC3E}">
        <p14:creationId xmlns:p14="http://schemas.microsoft.com/office/powerpoint/2010/main" val="42378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106-BDF8-CEF1-825B-31168B6ADC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0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C24AF-B323-63B9-86B5-95311227C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0FF830B-A89E-83C7-F82C-1285D4A79A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587" y="1645284"/>
            <a:ext cx="10162800" cy="4064953"/>
          </a:xfrm>
        </p:spPr>
        <p:txBody>
          <a:bodyPr/>
          <a:lstStyle>
            <a:lvl1pPr marL="450000" indent="-450000">
              <a:spcAft>
                <a:spcPts val="300"/>
              </a:spcAft>
              <a:buFont typeface="+mj-lt"/>
              <a:buAutoNum type="arabicPeriod"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 dirty="0"/>
              <a:t>Edit Master </a:t>
            </a:r>
            <a:r>
              <a:rPr lang="de-DE" noProof="0" dirty="0" err="1"/>
              <a:t>text</a:t>
            </a:r>
            <a:endParaRPr lang="de-DE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88E9D4-0B6A-B7EA-B556-04FDB5E33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667763-4FCA-0EAC-9EC9-2D2373BD29E4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48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with/without pictur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EE0B59F-0FAC-80E7-32C9-883237D688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250" y="0"/>
            <a:ext cx="50857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Image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BC21B9-442B-0912-1EE9-5FE643155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8" y="571500"/>
            <a:ext cx="5063738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129527-14BD-A777-C594-8C13A083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EE59A9-B79C-3969-3C29-CE75F90DE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85625E-3B01-AE03-E943-5A9E05062F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2B39C79-EFB8-2529-AEEC-B828C9E388D6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13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number - blu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BB59-C568-54F2-A825-AF50E3A6E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63" y="1143000"/>
            <a:ext cx="5076000" cy="4567238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9E999E-1123-5A84-ECEE-64199D8FD7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ADF842-CEC7-2322-A24D-3B4054F24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13041B-000C-8F57-1585-DD8DF10A23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DC96E62-9AC0-0025-4FCC-C7F0D58E0BAF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0F88E3C-5B38-45B1-089B-E1E0944D9D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1143000"/>
            <a:ext cx="2610000" cy="4567238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accent1"/>
                </a:solidFill>
                <a:latin typeface="+mj-lt"/>
              </a:defRPr>
            </a:lvl1pPr>
            <a:lvl2pPr marL="385200" indent="0">
              <a:buNone/>
              <a:defRPr>
                <a:latin typeface="+mj-lt"/>
              </a:defRPr>
            </a:lvl2pPr>
            <a:lvl3pPr marL="385200" indent="0">
              <a:buNone/>
              <a:defRPr>
                <a:latin typeface="+mj-lt"/>
              </a:defRPr>
            </a:lvl3pPr>
            <a:lvl4pPr marL="385200" indent="0">
              <a:buNone/>
              <a:defRPr>
                <a:latin typeface="+mj-lt"/>
              </a:defRPr>
            </a:lvl4pPr>
            <a:lvl5pPr marL="3852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noProof="0" dirty="0"/>
              <a:t>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49E99-3ED6-5B6D-20AF-21460F34F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92048F-D09C-D13C-6F96-F9CC421FEE3F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530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/without picture -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D6B1EF7-ECF9-9550-1571-9474A39D47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400" y="-1"/>
            <a:ext cx="5086800" cy="6858000"/>
          </a:xfrm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3B435A-F0F0-AAFB-0962-287FB85E7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72400"/>
            <a:ext cx="5065200" cy="5713200"/>
          </a:xfrm>
        </p:spPr>
        <p:txBody>
          <a:bodyPr anchor="ctr" anchorCtr="0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1A3048-6CA2-FE11-2BAD-29A0D740D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5697A-12F7-8A29-4803-AF33FA8F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6258C0-1E6D-4F80-59BE-DE6DBDE760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4D3E934-A56D-B0A0-0E43-1E93832657CB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number - grey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913EB-0869-8FD7-818F-656297B8F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400" y="1144800"/>
            <a:ext cx="5076000" cy="4568400"/>
          </a:xfrm>
        </p:spPr>
        <p:txBody>
          <a:bodyPr anchor="ctr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7B67A2-DD47-6A0F-FE01-8B18655C6F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0F636-3411-DCFD-8E89-ED4AD0B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A42F60-AD05-FFA0-A537-C9FE91C84A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A283EBF-73AE-3B48-9E1D-066BAD3BB18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F456E4-C710-EE0F-D3F1-B36709FBDC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1144800"/>
            <a:ext cx="2610000" cy="4568400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393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933E9F-246A-3950-07DD-35A1C54B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3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E2EBD-5537-B338-9CF2-90BF2C079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857" y="1671208"/>
            <a:ext cx="10163968" cy="4039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GB" dirty="0"/>
              <a:t>Optional: </a:t>
            </a:r>
            <a:r>
              <a:rPr lang="en-US" dirty="0"/>
              <a:t>Department, Clinic, Center, Business Division, etc.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46978B-5C2C-8DFA-E992-1FFC3EBAB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1596" y="6307200"/>
            <a:ext cx="27432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534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0" pos="320" userDrawn="1">
          <p15:clr>
            <a:srgbClr val="F26B43"/>
          </p15:clr>
        </p15:guide>
        <p15:guide id="21" orient="horz" pos="360" userDrawn="1">
          <p15:clr>
            <a:srgbClr val="F26B43"/>
          </p15:clr>
        </p15:guide>
        <p15:guide id="22" pos="641" userDrawn="1">
          <p15:clr>
            <a:srgbClr val="F26B43"/>
          </p15:clr>
        </p15:guide>
        <p15:guide id="23" pos="7038" userDrawn="1">
          <p15:clr>
            <a:srgbClr val="F26B43"/>
          </p15:clr>
        </p15:guide>
        <p15:guide id="24" orient="horz" pos="3597" userDrawn="1">
          <p15:clr>
            <a:srgbClr val="F26B43"/>
          </p15:clr>
        </p15:guide>
        <p15:guide id="25" orient="horz" pos="1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tif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tif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AEB2C-C032-334B-EF38-B2F676F9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779" y="572187"/>
            <a:ext cx="7704083" cy="5713413"/>
          </a:xfrm>
        </p:spPr>
        <p:txBody>
          <a:bodyPr/>
          <a:lstStyle/>
          <a:p>
            <a:r>
              <a:rPr lang="en-US" sz="4200" dirty="0"/>
              <a:t>Kidney-Genetics</a:t>
            </a:r>
            <a:r>
              <a:rPr lang="en-US" sz="4000" dirty="0"/>
              <a:t>  </a:t>
            </a:r>
            <a:br>
              <a:rPr lang="en-US" sz="4000" dirty="0"/>
            </a:br>
            <a:r>
              <a:rPr lang="en-US" sz="3000" dirty="0"/>
              <a:t>A reproducible and curated database of </a:t>
            </a:r>
            <a:br>
              <a:rPr lang="en-US" sz="3000" dirty="0"/>
            </a:br>
            <a:r>
              <a:rPr lang="en-US" sz="3000" dirty="0"/>
              <a:t>kidney disease genes</a:t>
            </a:r>
            <a:br>
              <a:rPr lang="en-US" dirty="0"/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r>
              <a:rPr kumimoji="0" lang="en-US" sz="25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Text Office"/>
                <a:ea typeface="+mj-ea"/>
                <a:cs typeface="+mj-cs"/>
              </a:rPr>
              <a:t>Dr. Nina Rank, 06.10.2023</a:t>
            </a: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Text Office"/>
                <a:ea typeface="+mj-ea"/>
                <a:cs typeface="+mj-cs"/>
              </a:rPr>
            </a:br>
            <a:br>
              <a:rPr kumimoji="0" lang="en-US" sz="22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Text Office"/>
                <a:ea typeface="+mj-ea"/>
                <a:cs typeface="+mj-cs"/>
              </a:rPr>
            </a:br>
            <a:endParaRPr lang="en-US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2522A-2566-D285-49C7-944AE2884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0251" y="3999600"/>
            <a:ext cx="2620369" cy="2286000"/>
          </a:xfrm>
        </p:spPr>
        <p:txBody>
          <a:bodyPr/>
          <a:lstStyle/>
          <a:p>
            <a:r>
              <a:rPr lang="en-US" sz="1600" dirty="0"/>
              <a:t>Department of Nephrology and Medical Intensive Care</a:t>
            </a:r>
          </a:p>
          <a:p>
            <a:r>
              <a:rPr lang="en-US" sz="1600" dirty="0"/>
              <a:t>Berlin Institute of Health (BIH)</a:t>
            </a:r>
          </a:p>
          <a:p>
            <a:endParaRPr lang="en-US" sz="1600" dirty="0">
              <a:highlight>
                <a:srgbClr val="EA5451"/>
              </a:highlight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936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CF9E7C-F97B-9007-3352-44FD367B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find Kidney-Genetics?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D379B4-0A4A-088E-9202-7F47512DC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9F681-FE40-D049-8D98-A054E1D93CF8}"/>
              </a:ext>
            </a:extLst>
          </p:cNvPr>
          <p:cNvSpPr txBox="1"/>
          <p:nvPr/>
        </p:nvSpPr>
        <p:spPr>
          <a:xfrm>
            <a:off x="1511328" y="1159980"/>
            <a:ext cx="3254096" cy="7848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2500" i="1" dirty="0" err="1"/>
              <a:t>www.kidney-genetics.org</a:t>
            </a:r>
            <a:endParaRPr lang="de-DE" sz="2500" i="1" dirty="0"/>
          </a:p>
          <a:p>
            <a:pPr algn="l">
              <a:spcAft>
                <a:spcPts val="1200"/>
              </a:spcAft>
            </a:pPr>
            <a:endParaRPr lang="en-GB" sz="16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39432B-DABC-424C-867D-EF67C295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457" y="-14650"/>
            <a:ext cx="2272266" cy="2272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0B432-6B24-8348-8D52-8DAAE64F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9" y="1944810"/>
            <a:ext cx="9402720" cy="43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3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 – Manual curation of the </a:t>
            </a:r>
            <a:r>
              <a:rPr lang="en-GB" dirty="0">
                <a:solidFill>
                  <a:schemeClr val="bg2"/>
                </a:solidFill>
              </a:rPr>
              <a:t>439 high-evidence genes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11</a:t>
            </a:fld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A37A5C-E252-2741-B0A4-54D657DEA496}"/>
              </a:ext>
            </a:extLst>
          </p:cNvPr>
          <p:cNvCxnSpPr>
            <a:cxnSpLocks/>
          </p:cNvCxnSpPr>
          <p:nvPr/>
        </p:nvCxnSpPr>
        <p:spPr>
          <a:xfrm flipH="1">
            <a:off x="4074160" y="903644"/>
            <a:ext cx="1862616" cy="618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EEC4DF-E5F8-3945-8C02-94E63EDD639D}"/>
              </a:ext>
            </a:extLst>
          </p:cNvPr>
          <p:cNvSpPr txBox="1"/>
          <p:nvPr/>
        </p:nvSpPr>
        <p:spPr>
          <a:xfrm>
            <a:off x="3984989" y="1004471"/>
            <a:ext cx="292446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curation available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8905F9C-D675-0046-9A92-B138F7BD04C7}"/>
              </a:ext>
            </a:extLst>
          </p:cNvPr>
          <p:cNvSpPr/>
          <p:nvPr/>
        </p:nvSpPr>
        <p:spPr>
          <a:xfrm>
            <a:off x="2667370" y="1554790"/>
            <a:ext cx="2330341" cy="522064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>
                <a:solidFill>
                  <a:schemeClr val="bg1"/>
                </a:solidFill>
              </a:rPr>
              <a:t>ClinGen</a:t>
            </a:r>
            <a:r>
              <a:rPr lang="en-GB" sz="2500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F0A7266E-C958-9D4F-897F-803A0E3B8E19}"/>
              </a:ext>
            </a:extLst>
          </p:cNvPr>
          <p:cNvSpPr txBox="1">
            <a:spLocks/>
          </p:cNvSpPr>
          <p:nvPr/>
        </p:nvSpPr>
        <p:spPr>
          <a:xfrm>
            <a:off x="1767481" y="6307118"/>
            <a:ext cx="9917315" cy="28885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Rehm et al. </a:t>
            </a:r>
            <a:r>
              <a:rPr lang="en-GB" i="1" dirty="0" err="1"/>
              <a:t>ClinGen</a:t>
            </a:r>
            <a:r>
              <a:rPr lang="en-GB" i="1" dirty="0"/>
              <a:t> The Clinical Genome Resource</a:t>
            </a:r>
            <a:r>
              <a:rPr lang="en-GB" dirty="0"/>
              <a:t>. NEJM,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63FC7B-9CAD-BD44-996A-842DCC8A1850}"/>
              </a:ext>
            </a:extLst>
          </p:cNvPr>
          <p:cNvGrpSpPr/>
          <p:nvPr/>
        </p:nvGrpSpPr>
        <p:grpSpPr>
          <a:xfrm>
            <a:off x="224566" y="2056393"/>
            <a:ext cx="11967434" cy="4067158"/>
            <a:chOff x="224566" y="2056393"/>
            <a:chExt cx="11967434" cy="4067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E080C7-995B-A14E-9797-309FCCC782AF}"/>
                </a:ext>
              </a:extLst>
            </p:cNvPr>
            <p:cNvSpPr txBox="1"/>
            <p:nvPr/>
          </p:nvSpPr>
          <p:spPr>
            <a:xfrm>
              <a:off x="1069520" y="2056393"/>
              <a:ext cx="1112248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2500" dirty="0">
                  <a:solidFill>
                    <a:schemeClr val="accent3"/>
                  </a:solidFill>
                </a:rPr>
                <a:t>Genetic evidence	                +  	     Experimental evidence          =&gt; 	Classification </a:t>
              </a:r>
            </a:p>
            <a:p>
              <a:pPr algn="l">
                <a:spcAft>
                  <a:spcPts val="1200"/>
                </a:spcAft>
              </a:pPr>
              <a:r>
                <a:rPr lang="en-GB" sz="2800" dirty="0">
                  <a:solidFill>
                    <a:schemeClr val="accent3"/>
                  </a:solidFill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7AC385-7FB6-EA4D-9760-07EE12E5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566" y="2462455"/>
              <a:ext cx="4664213" cy="36610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59FB4C-AACB-C64D-9102-65E87C27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5468" y="2559260"/>
              <a:ext cx="4918710" cy="25449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64498E-9273-854A-851D-6F7204CB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6165" y="2557245"/>
              <a:ext cx="2009544" cy="3435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3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 – Manual curation of the </a:t>
            </a:r>
            <a:r>
              <a:rPr lang="en-GB" dirty="0">
                <a:solidFill>
                  <a:schemeClr val="bg2"/>
                </a:solidFill>
              </a:rPr>
              <a:t>439 high-evidence genes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12</a:t>
            </a:fld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A37A5C-E252-2741-B0A4-54D657DEA496}"/>
              </a:ext>
            </a:extLst>
          </p:cNvPr>
          <p:cNvCxnSpPr>
            <a:cxnSpLocks/>
          </p:cNvCxnSpPr>
          <p:nvPr/>
        </p:nvCxnSpPr>
        <p:spPr>
          <a:xfrm flipH="1">
            <a:off x="4074160" y="903644"/>
            <a:ext cx="1862616" cy="618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EEC4DF-E5F8-3945-8C02-94E63EDD639D}"/>
              </a:ext>
            </a:extLst>
          </p:cNvPr>
          <p:cNvSpPr txBox="1"/>
          <p:nvPr/>
        </p:nvSpPr>
        <p:spPr>
          <a:xfrm>
            <a:off x="3984989" y="1004471"/>
            <a:ext cx="292446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curation available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8905F9C-D675-0046-9A92-B138F7BD04C7}"/>
              </a:ext>
            </a:extLst>
          </p:cNvPr>
          <p:cNvSpPr/>
          <p:nvPr/>
        </p:nvSpPr>
        <p:spPr>
          <a:xfrm>
            <a:off x="2667370" y="1554790"/>
            <a:ext cx="2330341" cy="522064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>
                <a:solidFill>
                  <a:schemeClr val="bg1"/>
                </a:solidFill>
              </a:rPr>
              <a:t>ClinGen</a:t>
            </a:r>
            <a:r>
              <a:rPr lang="en-GB" sz="2500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F0A7266E-C958-9D4F-897F-803A0E3B8E19}"/>
              </a:ext>
            </a:extLst>
          </p:cNvPr>
          <p:cNvSpPr txBox="1">
            <a:spLocks/>
          </p:cNvSpPr>
          <p:nvPr/>
        </p:nvSpPr>
        <p:spPr>
          <a:xfrm>
            <a:off x="1767481" y="6307118"/>
            <a:ext cx="9917315" cy="28885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Rehm et al. </a:t>
            </a:r>
            <a:r>
              <a:rPr lang="en-GB" i="1" dirty="0" err="1"/>
              <a:t>ClinGen</a:t>
            </a:r>
            <a:r>
              <a:rPr lang="en-GB" i="1" dirty="0"/>
              <a:t> The Clinical Genome Resource</a:t>
            </a:r>
            <a:r>
              <a:rPr lang="en-GB" dirty="0"/>
              <a:t>. NEJM, 2015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04019E1-F663-814D-AE8F-A8BD3F9DBC39}"/>
              </a:ext>
            </a:extLst>
          </p:cNvPr>
          <p:cNvSpPr/>
          <p:nvPr/>
        </p:nvSpPr>
        <p:spPr>
          <a:xfrm>
            <a:off x="6909458" y="1554790"/>
            <a:ext cx="2924469" cy="522064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Manual curation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1A3734-0BEB-2B45-AB21-CB2CBEB25852}"/>
              </a:ext>
            </a:extLst>
          </p:cNvPr>
          <p:cNvCxnSpPr>
            <a:cxnSpLocks/>
          </p:cNvCxnSpPr>
          <p:nvPr/>
        </p:nvCxnSpPr>
        <p:spPr>
          <a:xfrm>
            <a:off x="6493751" y="903644"/>
            <a:ext cx="1877941" cy="618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E37B66-6B07-8F46-9DA0-3AE8E656B89C}"/>
              </a:ext>
            </a:extLst>
          </p:cNvPr>
          <p:cNvSpPr txBox="1"/>
          <p:nvPr/>
        </p:nvSpPr>
        <p:spPr>
          <a:xfrm>
            <a:off x="6909458" y="1004471"/>
            <a:ext cx="2924469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no curation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CBAD2A-7DB2-D649-A8BE-7962A0DA1DF0}"/>
              </a:ext>
            </a:extLst>
          </p:cNvPr>
          <p:cNvCxnSpPr>
            <a:cxnSpLocks/>
          </p:cNvCxnSpPr>
          <p:nvPr/>
        </p:nvCxnSpPr>
        <p:spPr>
          <a:xfrm flipH="1">
            <a:off x="7206018" y="4158062"/>
            <a:ext cx="1429790" cy="836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D7344F3-172A-6A46-850F-D9649D46D4FC}"/>
              </a:ext>
            </a:extLst>
          </p:cNvPr>
          <p:cNvSpPr/>
          <p:nvPr/>
        </p:nvSpPr>
        <p:spPr>
          <a:xfrm>
            <a:off x="6096001" y="2472445"/>
            <a:ext cx="2615060" cy="331038"/>
          </a:xfrm>
          <a:prstGeom prst="round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Genetic evidence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F078EB-7A69-AC41-8561-CA5AD6FB2F2F}"/>
              </a:ext>
            </a:extLst>
          </p:cNvPr>
          <p:cNvSpPr/>
          <p:nvPr/>
        </p:nvSpPr>
        <p:spPr>
          <a:xfrm>
            <a:off x="8779210" y="2475103"/>
            <a:ext cx="3107989" cy="331038"/>
          </a:xfrm>
          <a:prstGeom prst="round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Experimental evidence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23EE9D-B8BA-984C-B674-609285A466E7}"/>
              </a:ext>
            </a:extLst>
          </p:cNvPr>
          <p:cNvSpPr/>
          <p:nvPr/>
        </p:nvSpPr>
        <p:spPr>
          <a:xfrm>
            <a:off x="6096001" y="2803483"/>
            <a:ext cx="2615060" cy="9045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Population 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OMIM/MONDO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1C3E56F-5513-8942-BB94-DA598EF0C745}"/>
              </a:ext>
            </a:extLst>
          </p:cNvPr>
          <p:cNvSpPr/>
          <p:nvPr/>
        </p:nvSpPr>
        <p:spPr>
          <a:xfrm>
            <a:off x="8784682" y="2803483"/>
            <a:ext cx="3211699" cy="9045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Animal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Protein-protein-interactions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Expression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6A25CA-73D7-E44F-96EC-45FD79D974C0}"/>
              </a:ext>
            </a:extLst>
          </p:cNvPr>
          <p:cNvCxnSpPr>
            <a:cxnSpLocks/>
          </p:cNvCxnSpPr>
          <p:nvPr/>
        </p:nvCxnSpPr>
        <p:spPr>
          <a:xfrm>
            <a:off x="8375973" y="2076854"/>
            <a:ext cx="979506" cy="3890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B5299F-FDFA-144F-9C5F-FBE4B550C12C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7403531" y="2076854"/>
            <a:ext cx="972444" cy="3955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E4CBCC-493C-9841-8549-14CEE72A8F84}"/>
              </a:ext>
            </a:extLst>
          </p:cNvPr>
          <p:cNvCxnSpPr>
            <a:cxnSpLocks/>
          </p:cNvCxnSpPr>
          <p:nvPr/>
        </p:nvCxnSpPr>
        <p:spPr>
          <a:xfrm>
            <a:off x="7993039" y="3730998"/>
            <a:ext cx="642768" cy="427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40E48-4C65-A84A-8D11-613F8A8B031D}"/>
              </a:ext>
            </a:extLst>
          </p:cNvPr>
          <p:cNvCxnSpPr>
            <a:cxnSpLocks/>
          </p:cNvCxnSpPr>
          <p:nvPr/>
        </p:nvCxnSpPr>
        <p:spPr>
          <a:xfrm flipH="1">
            <a:off x="8635807" y="3730998"/>
            <a:ext cx="599364" cy="427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937284-1F38-2145-89DB-FE94A9A112C7}"/>
              </a:ext>
            </a:extLst>
          </p:cNvPr>
          <p:cNvSpPr/>
          <p:nvPr/>
        </p:nvSpPr>
        <p:spPr>
          <a:xfrm>
            <a:off x="3342332" y="4988369"/>
            <a:ext cx="6491595" cy="522064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Curated list of high-evidence genes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3DB7E5-5688-5A40-BF4A-EB4CA4211299}"/>
              </a:ext>
            </a:extLst>
          </p:cNvPr>
          <p:cNvCxnSpPr>
            <a:cxnSpLocks/>
          </p:cNvCxnSpPr>
          <p:nvPr/>
        </p:nvCxnSpPr>
        <p:spPr>
          <a:xfrm>
            <a:off x="3838154" y="2180904"/>
            <a:ext cx="1922761" cy="28074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1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 – Phenotypic grouping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41596" y="6255427"/>
            <a:ext cx="2743200" cy="252000"/>
          </a:xfrm>
        </p:spPr>
        <p:txBody>
          <a:bodyPr/>
          <a:lstStyle/>
          <a:p>
            <a:fld id="{3A9C953F-34B1-4DD2-A3DB-3A35190EAD1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A6B977-9357-AB4D-A44B-2D6A4AE743C7}"/>
              </a:ext>
            </a:extLst>
          </p:cNvPr>
          <p:cNvSpPr/>
          <p:nvPr/>
        </p:nvSpPr>
        <p:spPr>
          <a:xfrm>
            <a:off x="1570418" y="1086759"/>
            <a:ext cx="2407023" cy="734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syndromic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D31EDC-6DAF-9C44-8C15-D12BBFFA25EC}"/>
              </a:ext>
            </a:extLst>
          </p:cNvPr>
          <p:cNvSpPr/>
          <p:nvPr/>
        </p:nvSpPr>
        <p:spPr>
          <a:xfrm>
            <a:off x="1791579" y="2053647"/>
            <a:ext cx="3132467" cy="734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non-syndromic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652603-A338-934D-9E4A-36DA5D0D0A2A}"/>
              </a:ext>
            </a:extLst>
          </p:cNvPr>
          <p:cNvSpPr/>
          <p:nvPr/>
        </p:nvSpPr>
        <p:spPr>
          <a:xfrm>
            <a:off x="2811433" y="4516119"/>
            <a:ext cx="2332017" cy="734212"/>
          </a:xfrm>
          <a:prstGeom prst="ellipse">
            <a:avLst/>
          </a:prstGeom>
          <a:solidFill>
            <a:srgbClr val="78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late-onset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962B0-5738-1648-8366-0BBF7A594943}"/>
              </a:ext>
            </a:extLst>
          </p:cNvPr>
          <p:cNvSpPr/>
          <p:nvPr/>
        </p:nvSpPr>
        <p:spPr>
          <a:xfrm>
            <a:off x="252879" y="4226990"/>
            <a:ext cx="2496179" cy="734212"/>
          </a:xfrm>
          <a:prstGeom prst="ellipse">
            <a:avLst/>
          </a:prstGeom>
          <a:solidFill>
            <a:srgbClr val="78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early-onset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D9A144-2D9B-D842-ACED-67D026DCDF45}"/>
              </a:ext>
            </a:extLst>
          </p:cNvPr>
          <p:cNvSpPr/>
          <p:nvPr/>
        </p:nvSpPr>
        <p:spPr>
          <a:xfrm>
            <a:off x="1326776" y="5270796"/>
            <a:ext cx="2407023" cy="734212"/>
          </a:xfrm>
          <a:prstGeom prst="ellipse">
            <a:avLst/>
          </a:prstGeom>
          <a:solidFill>
            <a:srgbClr val="78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congenital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D303F-20EE-4443-85D2-C7527C5CFDC9}"/>
              </a:ext>
            </a:extLst>
          </p:cNvPr>
          <p:cNvSpPr/>
          <p:nvPr/>
        </p:nvSpPr>
        <p:spPr>
          <a:xfrm>
            <a:off x="7038137" y="5521215"/>
            <a:ext cx="2213791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ciliopathy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035966B-09E8-F141-818C-9808593CCA51}"/>
              </a:ext>
            </a:extLst>
          </p:cNvPr>
          <p:cNvSpPr/>
          <p:nvPr/>
        </p:nvSpPr>
        <p:spPr>
          <a:xfrm>
            <a:off x="6292931" y="3808373"/>
            <a:ext cx="1736072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cancer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5F41EC-7AE3-A749-A1AE-6B868A65D5B2}"/>
              </a:ext>
            </a:extLst>
          </p:cNvPr>
          <p:cNvSpPr/>
          <p:nvPr/>
        </p:nvSpPr>
        <p:spPr>
          <a:xfrm>
            <a:off x="9352559" y="4594096"/>
            <a:ext cx="2681606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tubulopathy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644B98-8A31-874A-BA73-BA9FC0BD376D}"/>
              </a:ext>
            </a:extLst>
          </p:cNvPr>
          <p:cNvSpPr/>
          <p:nvPr/>
        </p:nvSpPr>
        <p:spPr>
          <a:xfrm>
            <a:off x="9369124" y="5462765"/>
            <a:ext cx="1675113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CAKUT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F33C00-67D9-5D4F-8EE8-252BCB439676}"/>
              </a:ext>
            </a:extLst>
          </p:cNvPr>
          <p:cNvSpPr/>
          <p:nvPr/>
        </p:nvSpPr>
        <p:spPr>
          <a:xfrm>
            <a:off x="8305247" y="3823311"/>
            <a:ext cx="2681606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complement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337D4A-CD03-464A-AB9E-F9DD15489876}"/>
              </a:ext>
            </a:extLst>
          </p:cNvPr>
          <p:cNvSpPr/>
          <p:nvPr/>
        </p:nvSpPr>
        <p:spPr>
          <a:xfrm>
            <a:off x="5844297" y="4657325"/>
            <a:ext cx="3383512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glomerulopathy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934DDE-FFE5-8D43-AC87-0D812E6EFFA3}"/>
              </a:ext>
            </a:extLst>
          </p:cNvPr>
          <p:cNvSpPr/>
          <p:nvPr/>
        </p:nvSpPr>
        <p:spPr>
          <a:xfrm>
            <a:off x="6857421" y="1870915"/>
            <a:ext cx="1929150" cy="73421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 err="1">
                <a:solidFill>
                  <a:schemeClr val="tx1"/>
                </a:solidFill>
              </a:rPr>
              <a:t>aut</a:t>
            </a:r>
            <a:r>
              <a:rPr lang="en-GB" sz="2500" dirty="0">
                <a:solidFill>
                  <a:schemeClr val="tx1"/>
                </a:solidFill>
              </a:rPr>
              <a:t>-rec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CE2494-8AAA-8A4B-99A2-D19CFEB30757}"/>
              </a:ext>
            </a:extLst>
          </p:cNvPr>
          <p:cNvSpPr/>
          <p:nvPr/>
        </p:nvSpPr>
        <p:spPr>
          <a:xfrm>
            <a:off x="8859531" y="2067140"/>
            <a:ext cx="2090660" cy="7342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 err="1">
                <a:solidFill>
                  <a:schemeClr val="tx1"/>
                </a:solidFill>
              </a:rPr>
              <a:t>aut-dom</a:t>
            </a:r>
            <a:endParaRPr lang="en-GB" sz="2500" dirty="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41F7C7-04BC-5341-BFC3-5E4728440438}"/>
              </a:ext>
            </a:extLst>
          </p:cNvPr>
          <p:cNvSpPr/>
          <p:nvPr/>
        </p:nvSpPr>
        <p:spPr>
          <a:xfrm>
            <a:off x="7398247" y="866263"/>
            <a:ext cx="1929150" cy="7342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X-linked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7190DAD-D12B-B748-B2A2-F2D885ADF120}"/>
              </a:ext>
            </a:extLst>
          </p:cNvPr>
          <p:cNvSpPr/>
          <p:nvPr/>
        </p:nvSpPr>
        <p:spPr>
          <a:xfrm>
            <a:off x="9427339" y="1251233"/>
            <a:ext cx="1143341" cy="7342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182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 – Phenotypic grouping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41596" y="6255427"/>
            <a:ext cx="2743200" cy="252000"/>
          </a:xfrm>
        </p:spPr>
        <p:txBody>
          <a:bodyPr/>
          <a:lstStyle/>
          <a:p>
            <a:fld id="{3A9C953F-34B1-4DD2-A3DB-3A35190EAD1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D31EDC-6DAF-9C44-8C15-D12BBFFA25EC}"/>
              </a:ext>
            </a:extLst>
          </p:cNvPr>
          <p:cNvSpPr/>
          <p:nvPr/>
        </p:nvSpPr>
        <p:spPr>
          <a:xfrm>
            <a:off x="1791579" y="2053647"/>
            <a:ext cx="3132467" cy="7342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non-syndromic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652603-A338-934D-9E4A-36DA5D0D0A2A}"/>
              </a:ext>
            </a:extLst>
          </p:cNvPr>
          <p:cNvSpPr/>
          <p:nvPr/>
        </p:nvSpPr>
        <p:spPr>
          <a:xfrm>
            <a:off x="2811433" y="4516119"/>
            <a:ext cx="2332017" cy="734212"/>
          </a:xfrm>
          <a:prstGeom prst="ellipse">
            <a:avLst/>
          </a:prstGeom>
          <a:solidFill>
            <a:srgbClr val="78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late-onset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962B0-5738-1648-8366-0BBF7A594943}"/>
              </a:ext>
            </a:extLst>
          </p:cNvPr>
          <p:cNvSpPr/>
          <p:nvPr/>
        </p:nvSpPr>
        <p:spPr>
          <a:xfrm>
            <a:off x="252879" y="4226990"/>
            <a:ext cx="2496179" cy="734212"/>
          </a:xfrm>
          <a:prstGeom prst="ellipse">
            <a:avLst/>
          </a:prstGeom>
          <a:solidFill>
            <a:srgbClr val="78A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early-onset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337D4A-CD03-464A-AB9E-F9DD15489876}"/>
              </a:ext>
            </a:extLst>
          </p:cNvPr>
          <p:cNvSpPr/>
          <p:nvPr/>
        </p:nvSpPr>
        <p:spPr>
          <a:xfrm>
            <a:off x="5844297" y="4657325"/>
            <a:ext cx="3383512" cy="7342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>
                <a:solidFill>
                  <a:schemeClr val="tx1"/>
                </a:solidFill>
              </a:rPr>
              <a:t>glomerulopathy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934DDE-FFE5-8D43-AC87-0D812E6EFFA3}"/>
              </a:ext>
            </a:extLst>
          </p:cNvPr>
          <p:cNvSpPr/>
          <p:nvPr/>
        </p:nvSpPr>
        <p:spPr>
          <a:xfrm>
            <a:off x="6857421" y="1870915"/>
            <a:ext cx="1929150" cy="73421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500" dirty="0" err="1">
                <a:solidFill>
                  <a:schemeClr val="tx1"/>
                </a:solidFill>
              </a:rPr>
              <a:t>aut</a:t>
            </a:r>
            <a:r>
              <a:rPr lang="en-GB" sz="2500" dirty="0">
                <a:solidFill>
                  <a:schemeClr val="tx1"/>
                </a:solidFill>
              </a:rPr>
              <a:t>-rec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82F98-7CC5-5844-A83F-A1CFC52A0EBC}"/>
              </a:ext>
            </a:extLst>
          </p:cNvPr>
          <p:cNvSpPr txBox="1"/>
          <p:nvPr/>
        </p:nvSpPr>
        <p:spPr>
          <a:xfrm>
            <a:off x="5106427" y="3028355"/>
            <a:ext cx="106279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3000" dirty="0"/>
              <a:t>gene 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E4825-C212-5040-8D0D-23964A4CAAC1}"/>
              </a:ext>
            </a:extLst>
          </p:cNvPr>
          <p:cNvCxnSpPr>
            <a:cxnSpLocks/>
          </p:cNvCxnSpPr>
          <p:nvPr/>
        </p:nvCxnSpPr>
        <p:spPr>
          <a:xfrm flipH="1" flipV="1">
            <a:off x="3733799" y="2795063"/>
            <a:ext cx="1190248" cy="50984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C4D559-9C1A-0F49-87E2-4EDB6FD133B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6292932" y="2605127"/>
            <a:ext cx="1529064" cy="6574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C7C57E-EB89-4143-BF61-F2536CC59C50}"/>
              </a:ext>
            </a:extLst>
          </p:cNvPr>
          <p:cNvCxnSpPr>
            <a:cxnSpLocks/>
          </p:cNvCxnSpPr>
          <p:nvPr/>
        </p:nvCxnSpPr>
        <p:spPr>
          <a:xfrm flipH="1">
            <a:off x="2153934" y="3459019"/>
            <a:ext cx="2770112" cy="75617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D5C31F-515A-B74E-B434-9E22B7E3A246}"/>
              </a:ext>
            </a:extLst>
          </p:cNvPr>
          <p:cNvCxnSpPr>
            <a:cxnSpLocks/>
          </p:cNvCxnSpPr>
          <p:nvPr/>
        </p:nvCxnSpPr>
        <p:spPr>
          <a:xfrm flipH="1">
            <a:off x="4328923" y="3605827"/>
            <a:ext cx="748895" cy="88982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2D96DA-92E7-CC4E-BA7F-17D87F04863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5886277" y="3593429"/>
            <a:ext cx="453524" cy="117141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4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CF9E7C-F97B-9007-3352-44FD367B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82" y="407374"/>
            <a:ext cx="5258514" cy="401256"/>
          </a:xfrm>
        </p:spPr>
        <p:txBody>
          <a:bodyPr/>
          <a:lstStyle/>
          <a:p>
            <a:r>
              <a:rPr lang="en-GB" sz="3500" dirty="0"/>
              <a:t>Thank you for your attention!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D379B4-0A4A-088E-9202-7F47512DC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A78DF-79EF-BF47-8C81-825F53E81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78" y="5439459"/>
            <a:ext cx="6506598" cy="8969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959CD98-F2FD-E244-916E-B19F9A4E69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0113" y="4003921"/>
            <a:ext cx="3540678" cy="8969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A7AAC2E-2182-334D-B414-F2C01147B03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6436" y="3842209"/>
            <a:ext cx="1410561" cy="12369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C995FF-D9A9-194A-A8FC-297BD928B95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9837" y="3948473"/>
            <a:ext cx="917452" cy="11009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9F34E55-50A6-2742-A226-343FBA90255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0405" y="3953010"/>
            <a:ext cx="2122915" cy="588530"/>
          </a:xfrm>
          <a:prstGeom prst="rect">
            <a:avLst/>
          </a:prstGeom>
        </p:spPr>
      </p:pic>
      <p:sp>
        <p:nvSpPr>
          <p:cNvPr id="14" name="Titel 6">
            <a:extLst>
              <a:ext uri="{FF2B5EF4-FFF2-40B4-BE49-F238E27FC236}">
                <a16:creationId xmlns:a16="http://schemas.microsoft.com/office/drawing/2014/main" id="{915F1A16-2231-4C47-AADC-4DB842661D90}"/>
              </a:ext>
            </a:extLst>
          </p:cNvPr>
          <p:cNvSpPr txBox="1">
            <a:spLocks/>
          </p:cNvSpPr>
          <p:nvPr/>
        </p:nvSpPr>
        <p:spPr>
          <a:xfrm>
            <a:off x="968204" y="3409906"/>
            <a:ext cx="9136463" cy="401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Funding</a:t>
            </a:r>
          </a:p>
        </p:txBody>
      </p:sp>
      <p:pic>
        <p:nvPicPr>
          <p:cNvPr id="19" name="Picture 4" descr="Eine von PD Dr. Jan Halbritter, Oberarzt der Sektion Nephrologie am Universitätsklinikum Leipzig, geleitete Arbeitsgruppe geleitete Arbeitsgruppe hat das deutschlandweit erste Register für erbliches Nierensteinleiden ins Leben gerufen.">
            <a:extLst>
              <a:ext uri="{FF2B5EF4-FFF2-40B4-BE49-F238E27FC236}">
                <a16:creationId xmlns:a16="http://schemas.microsoft.com/office/drawing/2014/main" id="{2AE5FCE9-D655-3747-BFB5-51990DFF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84" y="1099068"/>
            <a:ext cx="1508632" cy="162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6">
            <a:extLst>
              <a:ext uri="{FF2B5EF4-FFF2-40B4-BE49-F238E27FC236}">
                <a16:creationId xmlns:a16="http://schemas.microsoft.com/office/drawing/2014/main" id="{6384413B-A699-E14B-BF6F-DDB9BAF7FA5A}"/>
              </a:ext>
            </a:extLst>
          </p:cNvPr>
          <p:cNvSpPr txBox="1">
            <a:spLocks/>
          </p:cNvSpPr>
          <p:nvPr/>
        </p:nvSpPr>
        <p:spPr>
          <a:xfrm>
            <a:off x="4521114" y="2808000"/>
            <a:ext cx="3149770" cy="401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200" dirty="0"/>
              <a:t>Prof. </a:t>
            </a:r>
            <a:r>
              <a:rPr lang="en-GB" sz="2200" dirty="0" err="1"/>
              <a:t>Dr.</a:t>
            </a:r>
            <a:r>
              <a:rPr lang="en-GB" sz="2200" dirty="0"/>
              <a:t> med. Jan </a:t>
            </a:r>
            <a:r>
              <a:rPr lang="en-GB" sz="2200" dirty="0" err="1"/>
              <a:t>Halbritter</a:t>
            </a:r>
            <a:endParaRPr lang="en-GB" sz="2200" dirty="0"/>
          </a:p>
        </p:txBody>
      </p:sp>
      <p:sp>
        <p:nvSpPr>
          <p:cNvPr id="22" name="Titel 6">
            <a:extLst>
              <a:ext uri="{FF2B5EF4-FFF2-40B4-BE49-F238E27FC236}">
                <a16:creationId xmlns:a16="http://schemas.microsoft.com/office/drawing/2014/main" id="{F32C9EE3-5EFE-8F4D-8C9B-DACDC27CE056}"/>
              </a:ext>
            </a:extLst>
          </p:cNvPr>
          <p:cNvSpPr txBox="1">
            <a:spLocks/>
          </p:cNvSpPr>
          <p:nvPr/>
        </p:nvSpPr>
        <p:spPr>
          <a:xfrm>
            <a:off x="8527331" y="2815200"/>
            <a:ext cx="2087757" cy="401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200" dirty="0" err="1"/>
              <a:t>Dr.</a:t>
            </a:r>
            <a:r>
              <a:rPr lang="en-GB" sz="2200" dirty="0"/>
              <a:t> med. </a:t>
            </a:r>
            <a:r>
              <a:rPr lang="en-GB" sz="2200" dirty="0" err="1"/>
              <a:t>Bernt</a:t>
            </a:r>
            <a:r>
              <a:rPr lang="en-GB" sz="2200" dirty="0"/>
              <a:t> Popp</a:t>
            </a:r>
          </a:p>
        </p:txBody>
      </p:sp>
      <p:sp>
        <p:nvSpPr>
          <p:cNvPr id="23" name="Titel 6">
            <a:extLst>
              <a:ext uri="{FF2B5EF4-FFF2-40B4-BE49-F238E27FC236}">
                <a16:creationId xmlns:a16="http://schemas.microsoft.com/office/drawing/2014/main" id="{432DD74D-AD60-6541-95A1-8A46D4FCD040}"/>
              </a:ext>
            </a:extLst>
          </p:cNvPr>
          <p:cNvSpPr txBox="1">
            <a:spLocks/>
          </p:cNvSpPr>
          <p:nvPr/>
        </p:nvSpPr>
        <p:spPr>
          <a:xfrm>
            <a:off x="1595325" y="2808000"/>
            <a:ext cx="2087757" cy="4012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200" dirty="0"/>
              <a:t>Constantin Wolff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B1443-D00D-1B4D-A570-89B33165CE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8195" y="1026370"/>
            <a:ext cx="1383718" cy="1729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07E3-EB55-1B42-B456-67ADAFA97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462" y="1099068"/>
            <a:ext cx="1508632" cy="15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F434B-88D4-3DAD-A8E7-BD58F3C07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587" y="1308325"/>
            <a:ext cx="10811897" cy="9244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10 – 30% of patients with kidney failure have a family history</a:t>
            </a:r>
            <a:r>
              <a:rPr lang="en-GB" sz="2400" baseline="30000" dirty="0"/>
              <a:t>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~ 700 mendelian disease genes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8E238D-2248-1F41-B891-978403EF3975}"/>
              </a:ext>
            </a:extLst>
          </p:cNvPr>
          <p:cNvSpPr/>
          <p:nvPr/>
        </p:nvSpPr>
        <p:spPr>
          <a:xfrm>
            <a:off x="2192098" y="2396193"/>
            <a:ext cx="7552400" cy="92446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u="sng" dirty="0"/>
              <a:t>Problem</a:t>
            </a:r>
            <a:r>
              <a:rPr lang="en-GB" sz="2500" dirty="0"/>
              <a:t>: no unified and up-to-date database of kidney associated genes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A180E-F9C6-134E-A4F2-51D36D2F2CE7}"/>
              </a:ext>
            </a:extLst>
          </p:cNvPr>
          <p:cNvGrpSpPr/>
          <p:nvPr/>
        </p:nvGrpSpPr>
        <p:grpSpPr>
          <a:xfrm>
            <a:off x="4039416" y="3429000"/>
            <a:ext cx="7282068" cy="2724749"/>
            <a:chOff x="4039416" y="3708451"/>
            <a:chExt cx="7282068" cy="27247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40A0A0-B06C-3549-9DAE-25779383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735" y="3708451"/>
              <a:ext cx="2724749" cy="2724749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0B19115-15F0-E44F-A9FE-1EDE4BD2238A}"/>
                </a:ext>
              </a:extLst>
            </p:cNvPr>
            <p:cNvSpPr/>
            <p:nvPr/>
          </p:nvSpPr>
          <p:spPr>
            <a:xfrm>
              <a:off x="4039416" y="4270499"/>
              <a:ext cx="4367926" cy="1973854"/>
            </a:xfrm>
            <a:prstGeom prst="roundRect">
              <a:avLst/>
            </a:prstGeom>
            <a:solidFill>
              <a:schemeClr val="accent1">
                <a:lumMod val="75000"/>
                <a:lumOff val="2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u="sng" dirty="0"/>
                <a:t>Solution</a:t>
              </a:r>
              <a:r>
                <a:rPr lang="en-GB" sz="2000" dirty="0"/>
                <a:t>: Kidney-Genetics</a:t>
              </a:r>
            </a:p>
            <a:p>
              <a:pPr>
                <a:lnSpc>
                  <a:spcPct val="150000"/>
                </a:lnSpc>
              </a:pPr>
              <a:r>
                <a:rPr lang="en-GB" sz="2800" u="sng" dirty="0"/>
                <a:t>Solution</a:t>
              </a:r>
              <a:r>
                <a:rPr lang="en-GB" sz="2800" dirty="0"/>
                <a:t>: Kidney-Genetics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200" dirty="0"/>
                <a:t>standardized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200" dirty="0"/>
                <a:t>automated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200" dirty="0"/>
                <a:t>publicly accessible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200" dirty="0"/>
                <a:t>regularly updated</a:t>
              </a:r>
            </a:p>
            <a:p>
              <a:pPr algn="ctr"/>
              <a:endParaRPr lang="en-GB" sz="2000" dirty="0"/>
            </a:p>
            <a:p>
              <a:pPr algn="ctr"/>
              <a:endParaRPr lang="en-GB" sz="20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24806A8-2F3F-D740-A6BB-0A7436519150}"/>
                </a:ext>
              </a:extLst>
            </p:cNvPr>
            <p:cNvCxnSpPr/>
            <p:nvPr/>
          </p:nvCxnSpPr>
          <p:spPr>
            <a:xfrm>
              <a:off x="6223379" y="3708451"/>
              <a:ext cx="0" cy="38587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4104DAC7-46B0-7E40-BC7B-A0AE457487F6}"/>
              </a:ext>
            </a:extLst>
          </p:cNvPr>
          <p:cNvSpPr txBox="1">
            <a:spLocks/>
          </p:cNvSpPr>
          <p:nvPr/>
        </p:nvSpPr>
        <p:spPr>
          <a:xfrm>
            <a:off x="1767481" y="6307118"/>
            <a:ext cx="9917315" cy="28885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aseline="30000" dirty="0"/>
              <a:t>1</a:t>
            </a:r>
            <a:r>
              <a:rPr lang="en-GB" dirty="0"/>
              <a:t> </a:t>
            </a:r>
            <a:r>
              <a:rPr lang="en-GB" dirty="0" err="1"/>
              <a:t>Groopman</a:t>
            </a:r>
            <a:r>
              <a:rPr lang="en-GB" dirty="0"/>
              <a:t> et al. </a:t>
            </a:r>
            <a:r>
              <a:rPr lang="en-GB" i="1" dirty="0"/>
              <a:t>Genomic medicine for kidney disease</a:t>
            </a:r>
            <a:r>
              <a:rPr lang="en-GB" dirty="0"/>
              <a:t>. Nature Reviews Nephrology, 2018</a:t>
            </a:r>
          </a:p>
        </p:txBody>
      </p:sp>
    </p:spTree>
    <p:extLst>
      <p:ext uri="{BB962C8B-B14F-4D97-AF65-F5344CB8AC3E}">
        <p14:creationId xmlns:p14="http://schemas.microsoft.com/office/powerpoint/2010/main" val="21194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798A5B-38D6-F44A-8BEE-C9FCB6AC4CE8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B822F4-8801-A546-B65C-D3FE8C778B84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C2103D-FAAA-334C-9802-D2DB86D28CB4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85DD70-1D23-7249-AF0B-EDC33492B981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C250F3-F417-9B43-90C3-5EF4C4F7B860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417C7E-B26E-0145-BA51-8EE92E20D229}"/>
              </a:ext>
            </a:extLst>
          </p:cNvPr>
          <p:cNvGrpSpPr/>
          <p:nvPr/>
        </p:nvGrpSpPr>
        <p:grpSpPr>
          <a:xfrm>
            <a:off x="1014600" y="1948970"/>
            <a:ext cx="10162799" cy="1744920"/>
            <a:chOff x="1014600" y="1936048"/>
            <a:chExt cx="10162799" cy="17449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000A630-638F-234C-9E27-19E6D21BF286}"/>
                </a:ext>
              </a:extLst>
            </p:cNvPr>
            <p:cNvSpPr/>
            <p:nvPr/>
          </p:nvSpPr>
          <p:spPr>
            <a:xfrm>
              <a:off x="1014600" y="3062469"/>
              <a:ext cx="10162799" cy="61849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Evidence criteria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BD85BF7-96D8-8A4A-AC5D-6394B1653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02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07C735-7D1F-9240-92D5-1FABE25E2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1895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7232EF9-A39B-C345-B08F-A2CE5B258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52B00-8713-9B48-AEF6-1F3DB919E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4520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6DCEDFE-78B8-CB42-9FEB-9D0BF26B0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0450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7D663-D59A-6743-953C-352267CDC5A5}"/>
              </a:ext>
            </a:extLst>
          </p:cNvPr>
          <p:cNvGrpSpPr/>
          <p:nvPr/>
        </p:nvGrpSpPr>
        <p:grpSpPr>
          <a:xfrm>
            <a:off x="2055664" y="3926231"/>
            <a:ext cx="7785500" cy="2112557"/>
            <a:chOff x="1710838" y="3810000"/>
            <a:chExt cx="7785500" cy="21125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F056274-24C9-864A-8D85-73A4A1556F1C}"/>
                </a:ext>
              </a:extLst>
            </p:cNvPr>
            <p:cNvSpPr/>
            <p:nvPr/>
          </p:nvSpPr>
          <p:spPr>
            <a:xfrm>
              <a:off x="7396115" y="4998095"/>
              <a:ext cx="2100223" cy="92446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High-evidence genes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6B6D2F5-766E-A843-968C-216BCC5E36C5}"/>
                </a:ext>
              </a:extLst>
            </p:cNvPr>
            <p:cNvSpPr/>
            <p:nvPr/>
          </p:nvSpPr>
          <p:spPr>
            <a:xfrm>
              <a:off x="1710838" y="4998095"/>
              <a:ext cx="2330340" cy="84404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Candidate genes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E28B58-FF60-0242-8617-8154E88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1179" y="4354128"/>
              <a:ext cx="1725346" cy="112651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03385C-73C1-C044-8C56-26E590A53B4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66525" y="4354128"/>
              <a:ext cx="1629590" cy="11061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E9DDFF-83DC-274C-93A1-30A397131AB8}"/>
                </a:ext>
              </a:extLst>
            </p:cNvPr>
            <p:cNvCxnSpPr/>
            <p:nvPr/>
          </p:nvCxnSpPr>
          <p:spPr>
            <a:xfrm>
              <a:off x="5766525" y="3810000"/>
              <a:ext cx="0" cy="544128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8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BD277-FADA-F843-A985-477BDDD1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1" y="1632736"/>
            <a:ext cx="3093129" cy="13684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C77EFD-2151-0B4B-AEDA-3D45C442C059}"/>
              </a:ext>
            </a:extLst>
          </p:cNvPr>
          <p:cNvGrpSpPr/>
          <p:nvPr/>
        </p:nvGrpSpPr>
        <p:grpSpPr>
          <a:xfrm>
            <a:off x="5077818" y="1837687"/>
            <a:ext cx="2998106" cy="1629555"/>
            <a:chOff x="3839695" y="2082537"/>
            <a:chExt cx="2998106" cy="16295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5127FA-D27E-0D44-A0B1-5E29A4253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95" y="2082537"/>
              <a:ext cx="586107" cy="162955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DB198F-099C-1648-87C6-290C33BCB05E}"/>
                </a:ext>
              </a:extLst>
            </p:cNvPr>
            <p:cNvSpPr txBox="1"/>
            <p:nvPr/>
          </p:nvSpPr>
          <p:spPr>
            <a:xfrm>
              <a:off x="4617603" y="3198394"/>
              <a:ext cx="14571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000" dirty="0"/>
                <a:t>High evidence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353DED-4C39-3B4E-B00C-2DB9CFF751DD}"/>
                </a:ext>
              </a:extLst>
            </p:cNvPr>
            <p:cNvSpPr txBox="1"/>
            <p:nvPr/>
          </p:nvSpPr>
          <p:spPr>
            <a:xfrm>
              <a:off x="4617603" y="2650975"/>
              <a:ext cx="202459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000" dirty="0"/>
                <a:t>Moderate evidence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FF95AA-327F-E747-A1CE-D2BBFE949B86}"/>
                </a:ext>
              </a:extLst>
            </p:cNvPr>
            <p:cNvSpPr txBox="1"/>
            <p:nvPr/>
          </p:nvSpPr>
          <p:spPr>
            <a:xfrm>
              <a:off x="4608023" y="2112516"/>
              <a:ext cx="222977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000" dirty="0"/>
                <a:t>Not enough evidence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2F5118-A18A-2243-8DE7-33AEA994979C}"/>
              </a:ext>
            </a:extLst>
          </p:cNvPr>
          <p:cNvSpPr txBox="1"/>
          <p:nvPr/>
        </p:nvSpPr>
        <p:spPr>
          <a:xfrm>
            <a:off x="1276890" y="3467242"/>
            <a:ext cx="1234312" cy="8771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2500" dirty="0"/>
              <a:t>25 panels</a:t>
            </a:r>
          </a:p>
          <a:p>
            <a:pPr algn="ctr">
              <a:spcAft>
                <a:spcPts val="1200"/>
              </a:spcAft>
            </a:pPr>
            <a:r>
              <a:rPr lang="en-GB" sz="2200" dirty="0"/>
              <a:t>546 genes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BE3223-D5A5-E04D-B894-244DFD8D159B}"/>
              </a:ext>
            </a:extLst>
          </p:cNvPr>
          <p:cNvSpPr txBox="1"/>
          <p:nvPr/>
        </p:nvSpPr>
        <p:spPr>
          <a:xfrm>
            <a:off x="282255" y="3066560"/>
            <a:ext cx="415471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500" i="1" dirty="0"/>
              <a:t>“Renal” </a:t>
            </a:r>
            <a:r>
              <a:rPr lang="en-GB" sz="2500" dirty="0"/>
              <a:t>or</a:t>
            </a:r>
            <a:r>
              <a:rPr lang="en-GB" sz="2500" i="1" dirty="0"/>
              <a:t> “Kidney” </a:t>
            </a:r>
            <a:r>
              <a:rPr lang="en-GB" sz="2500" dirty="0"/>
              <a:t>or</a:t>
            </a:r>
            <a:r>
              <a:rPr lang="en-GB" sz="2500" i="1" dirty="0"/>
              <a:t> “</a:t>
            </a:r>
            <a:r>
              <a:rPr lang="en-GB" sz="2500" i="1" dirty="0" err="1"/>
              <a:t>Nephro</a:t>
            </a:r>
            <a:r>
              <a:rPr lang="en-GB" sz="2500" i="1" dirty="0"/>
              <a:t>”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F920EA-DFCC-2F4D-AB1C-A759F4ECDCEF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F8D3361-FF40-CD4D-896B-33F80477545B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99B2B0E-37F8-F948-8FE6-0163243E1446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F75EACD-47A2-DC43-953E-796FADE98CCB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07A01D3-1654-B04A-BF10-926F35705C40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DDCE82-60A0-4A45-9B2E-F0D1D61C9F3E}"/>
              </a:ext>
            </a:extLst>
          </p:cNvPr>
          <p:cNvGrpSpPr/>
          <p:nvPr/>
        </p:nvGrpSpPr>
        <p:grpSpPr>
          <a:xfrm>
            <a:off x="667453" y="4342747"/>
            <a:ext cx="4357105" cy="1781463"/>
            <a:chOff x="667453" y="4342747"/>
            <a:chExt cx="4357105" cy="178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075704-7143-B547-9DDB-81A3F254CD3C}"/>
                </a:ext>
              </a:extLst>
            </p:cNvPr>
            <p:cNvGrpSpPr/>
            <p:nvPr/>
          </p:nvGrpSpPr>
          <p:grpSpPr>
            <a:xfrm>
              <a:off x="667453" y="4342747"/>
              <a:ext cx="4357105" cy="1781463"/>
              <a:chOff x="667453" y="4342747"/>
              <a:chExt cx="4357105" cy="17814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CCE55-B722-0B43-ADF3-C4404ACD6A55}"/>
                  </a:ext>
                </a:extLst>
              </p:cNvPr>
              <p:cNvSpPr txBox="1"/>
              <p:nvPr/>
            </p:nvSpPr>
            <p:spPr>
              <a:xfrm>
                <a:off x="1237909" y="5785656"/>
                <a:ext cx="118942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sz="2200" dirty="0"/>
                  <a:t>444 genes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629761A-81BB-6846-ABDF-233FFB855DFF}"/>
                  </a:ext>
                </a:extLst>
              </p:cNvPr>
              <p:cNvSpPr/>
              <p:nvPr/>
            </p:nvSpPr>
            <p:spPr>
              <a:xfrm>
                <a:off x="667453" y="4582644"/>
                <a:ext cx="2330341" cy="924462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or 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6E204B-563F-CD4B-98D2-14245093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4287" y="4804743"/>
                <a:ext cx="546099" cy="54609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BC6E4B-0E11-8C49-8CF6-11FCE236160E}"/>
                  </a:ext>
                </a:extLst>
              </p:cNvPr>
              <p:cNvSpPr txBox="1"/>
              <p:nvPr/>
            </p:nvSpPr>
            <p:spPr>
              <a:xfrm>
                <a:off x="3189119" y="4890986"/>
                <a:ext cx="18354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sz="2500" dirty="0">
                    <a:solidFill>
                      <a:schemeClr val="tx2"/>
                    </a:solidFill>
                  </a:rPr>
                  <a:t>Evidence filter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B69DBFB-5307-A245-9EBB-2A1F97B73CB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1832624" y="4342747"/>
                <a:ext cx="0" cy="239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D2B9C34-EEAC-2247-887C-756DC67E2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2623" y="5507106"/>
                <a:ext cx="0" cy="239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7DB06B-C1D7-EB49-A610-8BF02B37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842" y="4798881"/>
              <a:ext cx="5461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4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95641-9BBE-A848-AB7D-ABBD18C648C8}"/>
              </a:ext>
            </a:extLst>
          </p:cNvPr>
          <p:cNvSpPr txBox="1"/>
          <p:nvPr/>
        </p:nvSpPr>
        <p:spPr>
          <a:xfrm>
            <a:off x="3102434" y="3735841"/>
            <a:ext cx="113492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822 genes</a:t>
            </a:r>
          </a:p>
        </p:txBody>
      </p:sp>
      <p:sp>
        <p:nvSpPr>
          <p:cNvPr id="32" name="Textplatzhalter 16">
            <a:extLst>
              <a:ext uri="{FF2B5EF4-FFF2-40B4-BE49-F238E27FC236}">
                <a16:creationId xmlns:a16="http://schemas.microsoft.com/office/drawing/2014/main" id="{5E22BD5C-475F-EF46-B3B8-4CCABA39BE4A}"/>
              </a:ext>
            </a:extLst>
          </p:cNvPr>
          <p:cNvSpPr txBox="1">
            <a:spLocks/>
          </p:cNvSpPr>
          <p:nvPr/>
        </p:nvSpPr>
        <p:spPr>
          <a:xfrm>
            <a:off x="1854512" y="1585967"/>
            <a:ext cx="3504641" cy="4320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16 published kidney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gene lists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000000"/>
                </a:solidFill>
              </a:rPr>
              <a:t>Groopman</a:t>
            </a:r>
            <a:r>
              <a:rPr lang="en-GB" sz="1800" dirty="0">
                <a:solidFill>
                  <a:srgbClr val="000000"/>
                </a:solidFill>
              </a:rPr>
              <a:t> et al., NEJM, 2019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Claus et al., AJMG, 2022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Bleyer et al., Am J Nephrol, 2022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631EDF-470B-164E-BAE0-7A6A7CB2E51A}"/>
              </a:ext>
            </a:extLst>
          </p:cNvPr>
          <p:cNvGrpSpPr/>
          <p:nvPr/>
        </p:nvGrpSpPr>
        <p:grpSpPr>
          <a:xfrm>
            <a:off x="2259107" y="4127239"/>
            <a:ext cx="4789769" cy="1896089"/>
            <a:chOff x="2259107" y="4127239"/>
            <a:chExt cx="4789769" cy="18960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CCE55-B722-0B43-ADF3-C4404ACD6A55}"/>
                </a:ext>
              </a:extLst>
            </p:cNvPr>
            <p:cNvSpPr txBox="1"/>
            <p:nvPr/>
          </p:nvSpPr>
          <p:spPr>
            <a:xfrm>
              <a:off x="3128082" y="5684774"/>
              <a:ext cx="11108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200" dirty="0"/>
                <a:t>491 genes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29761A-81BB-6846-ABDF-233FFB855DFF}"/>
                </a:ext>
              </a:extLst>
            </p:cNvPr>
            <p:cNvSpPr/>
            <p:nvPr/>
          </p:nvSpPr>
          <p:spPr>
            <a:xfrm>
              <a:off x="2259107" y="4435010"/>
              <a:ext cx="2818701" cy="92446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gene in ≥ 2 gene lists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322A08-4EC2-F948-B826-BEF6C1343326}"/>
                </a:ext>
              </a:extLst>
            </p:cNvPr>
            <p:cNvSpPr txBox="1"/>
            <p:nvPr/>
          </p:nvSpPr>
          <p:spPr>
            <a:xfrm>
              <a:off x="5213437" y="4743352"/>
              <a:ext cx="1835439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500" dirty="0">
                  <a:solidFill>
                    <a:schemeClr val="tx2"/>
                  </a:solidFill>
                </a:rPr>
                <a:t>Evidence filter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78B83A8-DE41-AD43-8DCC-A59F773D5A71}"/>
                </a:ext>
              </a:extLst>
            </p:cNvPr>
            <p:cNvCxnSpPr>
              <a:cxnSpLocks/>
            </p:cNvCxnSpPr>
            <p:nvPr/>
          </p:nvCxnSpPr>
          <p:spPr>
            <a:xfrm>
              <a:off x="3606833" y="4127239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B91A41-529E-644A-B0B1-BC25774E15CA}"/>
                </a:ext>
              </a:extLst>
            </p:cNvPr>
            <p:cNvCxnSpPr>
              <a:cxnSpLocks/>
            </p:cNvCxnSpPr>
            <p:nvPr/>
          </p:nvCxnSpPr>
          <p:spPr>
            <a:xfrm>
              <a:off x="3606833" y="5419446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012FE-4408-1C4A-B252-E06E69D31A7D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4F5D4A-93B9-1448-B2CD-70BCB29DE7B8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3A407C-A830-D94B-A55C-A64A90F8F21F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7A579C4-64E9-124F-AA90-BA19CE4CE74D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798A9BC-AD6B-DE40-AB4B-C4991A8F1952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67514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95641-9BBE-A848-AB7D-ABBD18C648C8}"/>
              </a:ext>
            </a:extLst>
          </p:cNvPr>
          <p:cNvSpPr txBox="1"/>
          <p:nvPr/>
        </p:nvSpPr>
        <p:spPr>
          <a:xfrm>
            <a:off x="5496257" y="3630604"/>
            <a:ext cx="10419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911 genes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F7DC2B-EFCB-2847-A007-536E5FD793BE}"/>
              </a:ext>
            </a:extLst>
          </p:cNvPr>
          <p:cNvGrpSpPr/>
          <p:nvPr/>
        </p:nvGrpSpPr>
        <p:grpSpPr>
          <a:xfrm>
            <a:off x="4983743" y="4022002"/>
            <a:ext cx="4267316" cy="1898023"/>
            <a:chOff x="4983743" y="4022002"/>
            <a:chExt cx="4267316" cy="18980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CCE55-B722-0B43-ADF3-C4404ACD6A55}"/>
                </a:ext>
              </a:extLst>
            </p:cNvPr>
            <p:cNvSpPr txBox="1"/>
            <p:nvPr/>
          </p:nvSpPr>
          <p:spPr>
            <a:xfrm>
              <a:off x="5412354" y="5581471"/>
              <a:ext cx="11766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200" dirty="0"/>
                <a:t>540 genes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29761A-81BB-6846-ABDF-233FFB855DFF}"/>
                </a:ext>
              </a:extLst>
            </p:cNvPr>
            <p:cNvSpPr/>
            <p:nvPr/>
          </p:nvSpPr>
          <p:spPr>
            <a:xfrm>
              <a:off x="4983743" y="4329773"/>
              <a:ext cx="2330341" cy="92446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gene in ≥ 2 panels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322A08-4EC2-F948-B826-BEF6C1343326}"/>
                </a:ext>
              </a:extLst>
            </p:cNvPr>
            <p:cNvSpPr txBox="1"/>
            <p:nvPr/>
          </p:nvSpPr>
          <p:spPr>
            <a:xfrm>
              <a:off x="7415620" y="4599643"/>
              <a:ext cx="1835439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500" dirty="0">
                  <a:solidFill>
                    <a:schemeClr val="tx2"/>
                  </a:solidFill>
                </a:rPr>
                <a:t>Evidence filter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78B83A8-DE41-AD43-8DCC-A59F773D5A7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656" y="4022002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B91A41-529E-644A-B0B1-BC25774E15CA}"/>
                </a:ext>
              </a:extLst>
            </p:cNvPr>
            <p:cNvCxnSpPr>
              <a:cxnSpLocks/>
            </p:cNvCxnSpPr>
            <p:nvPr/>
          </p:nvCxnSpPr>
          <p:spPr>
            <a:xfrm>
              <a:off x="6000656" y="5314209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B50A7D-D2D4-504C-8887-2B422DC4C443}"/>
              </a:ext>
            </a:extLst>
          </p:cNvPr>
          <p:cNvSpPr txBox="1"/>
          <p:nvPr/>
        </p:nvSpPr>
        <p:spPr>
          <a:xfrm>
            <a:off x="4795451" y="1585940"/>
            <a:ext cx="340685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400" dirty="0"/>
              <a:t>10 Diagnostic Panels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1" u="none" strike="noStrike" dirty="0" err="1">
                <a:solidFill>
                  <a:srgbClr val="000000"/>
                </a:solidFill>
                <a:effectLst/>
              </a:rPr>
              <a:t>Centogene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Nephrology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i="1" dirty="0" err="1">
                <a:solidFill>
                  <a:srgbClr val="000000"/>
                </a:solidFill>
              </a:rPr>
              <a:t>Mayocliniclabs</a:t>
            </a:r>
            <a:r>
              <a:rPr lang="en-GB" dirty="0">
                <a:solidFill>
                  <a:srgbClr val="000000"/>
                </a:solidFill>
              </a:rPr>
              <a:t> Renal Genetics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i="1" dirty="0" err="1">
                <a:solidFill>
                  <a:srgbClr val="000000"/>
                </a:solidFill>
              </a:rPr>
              <a:t>Blueprintgenetics</a:t>
            </a:r>
            <a:r>
              <a:rPr lang="en-GB" dirty="0">
                <a:solidFill>
                  <a:srgbClr val="000000"/>
                </a:solidFill>
              </a:rPr>
              <a:t> Nephrology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</a:rPr>
              <a:t>…</a:t>
            </a:r>
            <a:endParaRPr lang="en-GB" sz="1600" dirty="0"/>
          </a:p>
          <a:p>
            <a:pPr algn="l">
              <a:spcAft>
                <a:spcPts val="1200"/>
              </a:spcAft>
            </a:pPr>
            <a:endParaRPr lang="en-GB" sz="16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564AC60-9D9D-CA4C-B710-7DA71A4BFAFC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C7B419-2013-5547-B89E-CBEC5A1C2532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F6F6B7-A1BB-8E4F-B555-918DD62800FC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6EC53E-728A-4543-9D90-0E56590575D6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A2B011B-2C71-9442-B348-7575A65EEBE7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0380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95641-9BBE-A848-AB7D-ABBD18C648C8}"/>
              </a:ext>
            </a:extLst>
          </p:cNvPr>
          <p:cNvSpPr txBox="1"/>
          <p:nvPr/>
        </p:nvSpPr>
        <p:spPr>
          <a:xfrm>
            <a:off x="8266543" y="3633709"/>
            <a:ext cx="112851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779 genes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CDC80E2-9777-2F48-B6CB-D0BFF669F02C}"/>
              </a:ext>
            </a:extLst>
          </p:cNvPr>
          <p:cNvSpPr txBox="1">
            <a:spLocks/>
          </p:cNvSpPr>
          <p:nvPr/>
        </p:nvSpPr>
        <p:spPr>
          <a:xfrm>
            <a:off x="7012400" y="1967620"/>
            <a:ext cx="3475901" cy="1970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500" b="0" i="0" u="none" strike="noStrike" dirty="0">
                <a:solidFill>
                  <a:srgbClr val="000000"/>
                </a:solidFill>
                <a:effectLst/>
              </a:rPr>
              <a:t>HP:0010935</a:t>
            </a:r>
            <a:endParaRPr lang="de-DE" sz="2500" b="0" i="0" u="none" strike="noStrike" dirty="0">
              <a:solidFill>
                <a:srgbClr val="000000"/>
              </a:solidFill>
              <a:effectLst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2200" b="0" i="1" u="none" strike="noStrike" dirty="0">
                <a:solidFill>
                  <a:srgbClr val="000000"/>
                </a:solidFill>
                <a:effectLst/>
              </a:rPr>
              <a:t>“</a:t>
            </a:r>
            <a:r>
              <a:rPr lang="de-DE" sz="2200" b="0" i="1" u="none" strike="noStrike" dirty="0" err="1">
                <a:solidFill>
                  <a:srgbClr val="000000"/>
                </a:solidFill>
                <a:effectLst/>
              </a:rPr>
              <a:t>Abnormality</a:t>
            </a:r>
            <a:r>
              <a:rPr lang="de-DE" sz="2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200" b="0" i="1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de-DE" sz="2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200" b="0" i="1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de-DE" sz="22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200" i="1" dirty="0" err="1">
                <a:solidFill>
                  <a:srgbClr val="000000"/>
                </a:solidFill>
              </a:rPr>
              <a:t>upper</a:t>
            </a:r>
            <a:r>
              <a:rPr lang="de-DE" sz="2200" i="1" dirty="0">
                <a:solidFill>
                  <a:srgbClr val="000000"/>
                </a:solidFill>
              </a:rPr>
              <a:t> </a:t>
            </a:r>
            <a:r>
              <a:rPr lang="de-DE" sz="2200" i="1" dirty="0" err="1">
                <a:solidFill>
                  <a:srgbClr val="000000"/>
                </a:solidFill>
              </a:rPr>
              <a:t>urinary</a:t>
            </a:r>
            <a:r>
              <a:rPr lang="de-DE" sz="2200" i="1" dirty="0">
                <a:solidFill>
                  <a:srgbClr val="000000"/>
                </a:solidFill>
              </a:rPr>
              <a:t> </a:t>
            </a:r>
            <a:r>
              <a:rPr lang="de-DE" sz="2200" i="1" dirty="0" err="1">
                <a:solidFill>
                  <a:srgbClr val="000000"/>
                </a:solidFill>
              </a:rPr>
              <a:t>tract</a:t>
            </a:r>
            <a:r>
              <a:rPr lang="de-DE" sz="2200" i="1" dirty="0">
                <a:solidFill>
                  <a:srgbClr val="000000"/>
                </a:solidFill>
              </a:rPr>
              <a:t>“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230FC4-1F52-EE44-9BAE-BBA8E28FCCC0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AE2DC6E-7DBC-8541-955C-D8071294BA45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7A658D-82D8-C345-86C6-C1EE75F8A7C4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433FB10-9D8A-D24C-87FC-F1B754AD0FD5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0FB9E5D-146C-A345-957F-E7BD3F9B8828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DE7FF6-A75E-8148-B2C9-7A494A5EC0A7}"/>
              </a:ext>
            </a:extLst>
          </p:cNvPr>
          <p:cNvGrpSpPr/>
          <p:nvPr/>
        </p:nvGrpSpPr>
        <p:grpSpPr>
          <a:xfrm>
            <a:off x="5764056" y="4025107"/>
            <a:ext cx="4320314" cy="1896089"/>
            <a:chOff x="5764056" y="4025107"/>
            <a:chExt cx="4320314" cy="189608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5908D1-9A75-1644-B162-7539EBADA972}"/>
                </a:ext>
              </a:extLst>
            </p:cNvPr>
            <p:cNvGrpSpPr/>
            <p:nvPr/>
          </p:nvGrpSpPr>
          <p:grpSpPr>
            <a:xfrm>
              <a:off x="7754029" y="4025107"/>
              <a:ext cx="2330341" cy="1896089"/>
              <a:chOff x="7471641" y="3981840"/>
              <a:chExt cx="2330341" cy="189608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BCCE55-B722-0B43-ADF3-C4404ACD6A55}"/>
                  </a:ext>
                </a:extLst>
              </p:cNvPr>
              <p:cNvSpPr txBox="1"/>
              <p:nvPr/>
            </p:nvSpPr>
            <p:spPr>
              <a:xfrm>
                <a:off x="8009803" y="5539375"/>
                <a:ext cx="112851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sz="2200" dirty="0"/>
                  <a:t>779 genes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629761A-81BB-6846-ABDF-233FFB855DFF}"/>
                  </a:ext>
                </a:extLst>
              </p:cNvPr>
              <p:cNvSpPr/>
              <p:nvPr/>
            </p:nvSpPr>
            <p:spPr>
              <a:xfrm>
                <a:off x="7471641" y="4289611"/>
                <a:ext cx="2330341" cy="924462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200" dirty="0"/>
                  <a:t>none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78B83A8-DE41-AD43-8DCC-A59F773D5A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554" y="3981840"/>
                <a:ext cx="0" cy="239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8B91A41-529E-644A-B0B1-BC25774E1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554" y="5274047"/>
                <a:ext cx="0" cy="239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DFFE4A-1F13-AE40-AF4A-CDD8DC23E0E2}"/>
                </a:ext>
              </a:extLst>
            </p:cNvPr>
            <p:cNvSpPr txBox="1"/>
            <p:nvPr/>
          </p:nvSpPr>
          <p:spPr>
            <a:xfrm>
              <a:off x="5764056" y="4545403"/>
              <a:ext cx="1835439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500" dirty="0">
                  <a:solidFill>
                    <a:schemeClr val="tx2"/>
                  </a:solidFill>
                </a:rPr>
                <a:t>Evidence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95641-9BBE-A848-AB7D-ABBD18C648C8}"/>
              </a:ext>
            </a:extLst>
          </p:cNvPr>
          <p:cNvSpPr txBox="1"/>
          <p:nvPr/>
        </p:nvSpPr>
        <p:spPr>
          <a:xfrm>
            <a:off x="9783942" y="3534252"/>
            <a:ext cx="128240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2200" dirty="0"/>
              <a:t>2032 genes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0B5D8A-F1B4-BD48-9A4A-C3704267F6FD}"/>
              </a:ext>
            </a:extLst>
          </p:cNvPr>
          <p:cNvGrpSpPr/>
          <p:nvPr/>
        </p:nvGrpSpPr>
        <p:grpSpPr>
          <a:xfrm>
            <a:off x="6619643" y="3917033"/>
            <a:ext cx="5256448" cy="1896089"/>
            <a:chOff x="6619643" y="3917033"/>
            <a:chExt cx="5256448" cy="18960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CCE55-B722-0B43-ADF3-C4404ACD6A55}"/>
                </a:ext>
              </a:extLst>
            </p:cNvPr>
            <p:cNvSpPr txBox="1"/>
            <p:nvPr/>
          </p:nvSpPr>
          <p:spPr>
            <a:xfrm>
              <a:off x="9990729" y="5474568"/>
              <a:ext cx="107561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200" dirty="0"/>
                <a:t>713 genes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29761A-81BB-6846-ABDF-233FFB855DFF}"/>
                </a:ext>
              </a:extLst>
            </p:cNvPr>
            <p:cNvSpPr/>
            <p:nvPr/>
          </p:nvSpPr>
          <p:spPr>
            <a:xfrm>
              <a:off x="8740591" y="4240551"/>
              <a:ext cx="3135500" cy="92446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gene in ≥ 3 publications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322A08-4EC2-F948-B826-BEF6C1343326}"/>
                </a:ext>
              </a:extLst>
            </p:cNvPr>
            <p:cNvSpPr txBox="1"/>
            <p:nvPr/>
          </p:nvSpPr>
          <p:spPr>
            <a:xfrm>
              <a:off x="6619643" y="4510421"/>
              <a:ext cx="1835439" cy="384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sz="2500" dirty="0">
                  <a:solidFill>
                    <a:schemeClr val="tx2"/>
                  </a:solidFill>
                </a:rPr>
                <a:t>Evidence filter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78B83A8-DE41-AD43-8DCC-A59F773D5A71}"/>
                </a:ext>
              </a:extLst>
            </p:cNvPr>
            <p:cNvCxnSpPr>
              <a:cxnSpLocks/>
            </p:cNvCxnSpPr>
            <p:nvPr/>
          </p:nvCxnSpPr>
          <p:spPr>
            <a:xfrm>
              <a:off x="10469480" y="3917033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B91A41-529E-644A-B0B1-BC25774E15CA}"/>
                </a:ext>
              </a:extLst>
            </p:cNvPr>
            <p:cNvCxnSpPr>
              <a:cxnSpLocks/>
            </p:cNvCxnSpPr>
            <p:nvPr/>
          </p:nvCxnSpPr>
          <p:spPr>
            <a:xfrm>
              <a:off x="10469480" y="5209240"/>
              <a:ext cx="0" cy="239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11403212-6DA3-4E4E-A5A8-5058DEBC4097}"/>
              </a:ext>
            </a:extLst>
          </p:cNvPr>
          <p:cNvSpPr txBox="1">
            <a:spLocks/>
          </p:cNvSpPr>
          <p:nvPr/>
        </p:nvSpPr>
        <p:spPr>
          <a:xfrm>
            <a:off x="8200752" y="1657076"/>
            <a:ext cx="3854770" cy="6346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“kidney disease” 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or 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“renal disease”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A</a:t>
            </a:r>
            <a:r>
              <a:rPr lang="en-GB" sz="2000" dirty="0">
                <a:solidFill>
                  <a:srgbClr val="000000"/>
                </a:solidFill>
              </a:rPr>
              <a:t>ND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 i="1" dirty="0">
                <a:solidFill>
                  <a:srgbClr val="000000"/>
                </a:solidFill>
              </a:rPr>
              <a:t>g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ene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syndrome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</a:rPr>
              <a:t>AND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 i="1" dirty="0">
                <a:solidFill>
                  <a:srgbClr val="000000"/>
                </a:solidFill>
              </a:rPr>
              <a:t>v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ariant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en-GB" sz="2000" b="0" i="1" u="none" strike="noStrike" dirty="0">
                <a:solidFill>
                  <a:srgbClr val="000000"/>
                </a:solidFill>
                <a:effectLst/>
              </a:rPr>
              <a:t>mutation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2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258574-BF3D-A142-9123-2503FBDCD56B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96065E-2C5B-9F40-A598-2997D3069667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B43DCA-9B8B-144E-BDB4-242A747FFA5B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C62B73-BF20-4644-9109-B7511F2DA904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00B952-12AA-254F-9643-2D7923FA595D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70121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C51F0-7149-F157-E3D7-D0DEFF4B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22135DC7-1AF7-2148-82FA-921F9DEB7F1C}"/>
              </a:ext>
            </a:extLst>
          </p:cNvPr>
          <p:cNvSpPr txBox="1">
            <a:spLocks/>
          </p:cNvSpPr>
          <p:nvPr/>
        </p:nvSpPr>
        <p:spPr>
          <a:xfrm>
            <a:off x="1112663" y="1508718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546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72059477-FB71-2946-B178-3DDD0FF14266}"/>
              </a:ext>
            </a:extLst>
          </p:cNvPr>
          <p:cNvSpPr txBox="1">
            <a:spLocks/>
          </p:cNvSpPr>
          <p:nvPr/>
        </p:nvSpPr>
        <p:spPr>
          <a:xfrm>
            <a:off x="3127119" y="1506663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822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7" name="Textplatzhalter 16">
            <a:extLst>
              <a:ext uri="{FF2B5EF4-FFF2-40B4-BE49-F238E27FC236}">
                <a16:creationId xmlns:a16="http://schemas.microsoft.com/office/drawing/2014/main" id="{2866B785-A397-5848-9D2B-8901DB37E5CF}"/>
              </a:ext>
            </a:extLst>
          </p:cNvPr>
          <p:cNvSpPr txBox="1">
            <a:spLocks/>
          </p:cNvSpPr>
          <p:nvPr/>
        </p:nvSpPr>
        <p:spPr>
          <a:xfrm>
            <a:off x="5652992" y="1491815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911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8" name="Textplatzhalter 16">
            <a:extLst>
              <a:ext uri="{FF2B5EF4-FFF2-40B4-BE49-F238E27FC236}">
                <a16:creationId xmlns:a16="http://schemas.microsoft.com/office/drawing/2014/main" id="{FE275090-426C-6F4C-A553-1FE537279FD2}"/>
              </a:ext>
            </a:extLst>
          </p:cNvPr>
          <p:cNvSpPr txBox="1">
            <a:spLocks/>
          </p:cNvSpPr>
          <p:nvPr/>
        </p:nvSpPr>
        <p:spPr>
          <a:xfrm>
            <a:off x="7905222" y="1476000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779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D0E00334-82D3-4149-A321-076718ED685C}"/>
              </a:ext>
            </a:extLst>
          </p:cNvPr>
          <p:cNvSpPr txBox="1">
            <a:spLocks/>
          </p:cNvSpPr>
          <p:nvPr/>
        </p:nvSpPr>
        <p:spPr>
          <a:xfrm>
            <a:off x="10157452" y="1491815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2032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5AF0CCD-F363-DA4F-A1B4-55C22A72C142}"/>
              </a:ext>
            </a:extLst>
          </p:cNvPr>
          <p:cNvSpPr/>
          <p:nvPr/>
        </p:nvSpPr>
        <p:spPr>
          <a:xfrm>
            <a:off x="1014600" y="1792613"/>
            <a:ext cx="10162799" cy="41511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2,906 genes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BF737-D1C5-EA4D-8E7C-A30F223BAC8A}"/>
              </a:ext>
            </a:extLst>
          </p:cNvPr>
          <p:cNvGrpSpPr/>
          <p:nvPr/>
        </p:nvGrpSpPr>
        <p:grpSpPr>
          <a:xfrm>
            <a:off x="1014599" y="2207726"/>
            <a:ext cx="10213553" cy="1841575"/>
            <a:chOff x="1014599" y="2207726"/>
            <a:chExt cx="10213553" cy="1841575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F7311E-4245-4946-B751-09B7D2571E7C}"/>
                </a:ext>
              </a:extLst>
            </p:cNvPr>
            <p:cNvCxnSpPr>
              <a:cxnSpLocks/>
            </p:cNvCxnSpPr>
            <p:nvPr/>
          </p:nvCxnSpPr>
          <p:spPr>
            <a:xfrm>
              <a:off x="1411436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317E2DE-0F34-4549-A1BE-BFC8E6AE1C03}"/>
                </a:ext>
              </a:extLst>
            </p:cNvPr>
            <p:cNvCxnSpPr>
              <a:cxnSpLocks/>
            </p:cNvCxnSpPr>
            <p:nvPr/>
          </p:nvCxnSpPr>
          <p:spPr>
            <a:xfrm>
              <a:off x="3457798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4F736F-CF52-E240-A80D-D24529477501}"/>
                </a:ext>
              </a:extLst>
            </p:cNvPr>
            <p:cNvCxnSpPr>
              <a:cxnSpLocks/>
            </p:cNvCxnSpPr>
            <p:nvPr/>
          </p:nvCxnSpPr>
          <p:spPr>
            <a:xfrm>
              <a:off x="5955747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751741B-E1A9-D144-B4A0-669C89BDF4B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612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38101D2-919A-9E45-93C4-3C787642119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9084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65696ED-AEEE-C94F-8CBB-48800D4583AE}"/>
                </a:ext>
              </a:extLst>
            </p:cNvPr>
            <p:cNvSpPr/>
            <p:nvPr/>
          </p:nvSpPr>
          <p:spPr>
            <a:xfrm>
              <a:off x="1014599" y="2557834"/>
              <a:ext cx="10162799" cy="415113"/>
            </a:xfrm>
            <a:prstGeom prst="roundRect">
              <a:avLst/>
            </a:prstGeom>
            <a:solidFill>
              <a:schemeClr val="tx2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Evidence filter</a:t>
              </a:r>
            </a:p>
          </p:txBody>
        </p:sp>
        <p:sp>
          <p:nvSpPr>
            <p:cNvPr id="63" name="Textplatzhalter 16">
              <a:extLst>
                <a:ext uri="{FF2B5EF4-FFF2-40B4-BE49-F238E27FC236}">
                  <a16:creationId xmlns:a16="http://schemas.microsoft.com/office/drawing/2014/main" id="{8081B6B6-04E0-2D48-A0B8-9DCF6E874325}"/>
                </a:ext>
              </a:extLst>
            </p:cNvPr>
            <p:cNvSpPr txBox="1">
              <a:spLocks/>
            </p:cNvSpPr>
            <p:nvPr/>
          </p:nvSpPr>
          <p:spPr>
            <a:xfrm>
              <a:off x="1130172" y="3396551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444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4" name="Textplatzhalter 16">
              <a:extLst>
                <a:ext uri="{FF2B5EF4-FFF2-40B4-BE49-F238E27FC236}">
                  <a16:creationId xmlns:a16="http://schemas.microsoft.com/office/drawing/2014/main" id="{A9FD7E2D-C0E9-B64C-A2A0-EC214F06F0A9}"/>
                </a:ext>
              </a:extLst>
            </p:cNvPr>
            <p:cNvSpPr txBox="1">
              <a:spLocks/>
            </p:cNvSpPr>
            <p:nvPr/>
          </p:nvSpPr>
          <p:spPr>
            <a:xfrm>
              <a:off x="3144628" y="3394496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491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5" name="Textplatzhalter 16">
              <a:extLst>
                <a:ext uri="{FF2B5EF4-FFF2-40B4-BE49-F238E27FC236}">
                  <a16:creationId xmlns:a16="http://schemas.microsoft.com/office/drawing/2014/main" id="{5015B9E4-DF85-524D-B9B4-947F0C61DB16}"/>
                </a:ext>
              </a:extLst>
            </p:cNvPr>
            <p:cNvSpPr txBox="1">
              <a:spLocks/>
            </p:cNvSpPr>
            <p:nvPr/>
          </p:nvSpPr>
          <p:spPr>
            <a:xfrm>
              <a:off x="5670501" y="3379648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540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6" name="Textplatzhalter 16">
              <a:extLst>
                <a:ext uri="{FF2B5EF4-FFF2-40B4-BE49-F238E27FC236}">
                  <a16:creationId xmlns:a16="http://schemas.microsoft.com/office/drawing/2014/main" id="{84EC04E3-708A-8446-AEC9-CFF5B5CF470B}"/>
                </a:ext>
              </a:extLst>
            </p:cNvPr>
            <p:cNvSpPr txBox="1">
              <a:spLocks/>
            </p:cNvSpPr>
            <p:nvPr/>
          </p:nvSpPr>
          <p:spPr>
            <a:xfrm>
              <a:off x="7922731" y="3363833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779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7" name="Textplatzhalter 16">
              <a:extLst>
                <a:ext uri="{FF2B5EF4-FFF2-40B4-BE49-F238E27FC236}">
                  <a16:creationId xmlns:a16="http://schemas.microsoft.com/office/drawing/2014/main" id="{6E6F169C-368F-B84D-BF90-D7325D7B1AD8}"/>
                </a:ext>
              </a:extLst>
            </p:cNvPr>
            <p:cNvSpPr txBox="1">
              <a:spLocks/>
            </p:cNvSpPr>
            <p:nvPr/>
          </p:nvSpPr>
          <p:spPr>
            <a:xfrm>
              <a:off x="10174961" y="3379648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713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A5A2AFB-836A-2D41-8DEE-9F5B0D2F6010}"/>
                </a:ext>
              </a:extLst>
            </p:cNvPr>
            <p:cNvCxnSpPr>
              <a:cxnSpLocks/>
            </p:cNvCxnSpPr>
            <p:nvPr/>
          </p:nvCxnSpPr>
          <p:spPr>
            <a:xfrm>
              <a:off x="1428945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A6885BD-9DF6-F643-9C6A-826865A32AF2}"/>
                </a:ext>
              </a:extLst>
            </p:cNvPr>
            <p:cNvCxnSpPr>
              <a:cxnSpLocks/>
            </p:cNvCxnSpPr>
            <p:nvPr/>
          </p:nvCxnSpPr>
          <p:spPr>
            <a:xfrm>
              <a:off x="3475307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2766D46-919E-9640-8F03-FFC68EF3A6B7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56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45C22EB-C6DA-954A-A986-7676129A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21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C21C3F-C66C-8C4A-B52E-A56C5B77AD57}"/>
                </a:ext>
              </a:extLst>
            </p:cNvPr>
            <p:cNvCxnSpPr>
              <a:cxnSpLocks/>
            </p:cNvCxnSpPr>
            <p:nvPr/>
          </p:nvCxnSpPr>
          <p:spPr>
            <a:xfrm>
              <a:off x="10586593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F36FBDEB-90A2-AA4C-8C8E-D2407A2F6312}"/>
                </a:ext>
              </a:extLst>
            </p:cNvPr>
            <p:cNvSpPr/>
            <p:nvPr/>
          </p:nvSpPr>
          <p:spPr>
            <a:xfrm>
              <a:off x="1065353" y="3634188"/>
              <a:ext cx="10162799" cy="415113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1454 genes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098D8C-CF35-FC4C-89BC-42163B33DFE1}"/>
              </a:ext>
            </a:extLst>
          </p:cNvPr>
          <p:cNvGrpSpPr/>
          <p:nvPr/>
        </p:nvGrpSpPr>
        <p:grpSpPr>
          <a:xfrm>
            <a:off x="1583140" y="4085959"/>
            <a:ext cx="9645005" cy="2729877"/>
            <a:chOff x="1583140" y="4085959"/>
            <a:chExt cx="9645005" cy="272987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F056274-24C9-864A-8D85-73A4A1556F1C}"/>
                </a:ext>
              </a:extLst>
            </p:cNvPr>
            <p:cNvSpPr/>
            <p:nvPr/>
          </p:nvSpPr>
          <p:spPr>
            <a:xfrm>
              <a:off x="8259849" y="4955550"/>
              <a:ext cx="2968296" cy="8588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439 high-evidence genes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6B6D2F5-766E-A843-968C-216BCC5E36C5}"/>
                </a:ext>
              </a:extLst>
            </p:cNvPr>
            <p:cNvSpPr/>
            <p:nvPr/>
          </p:nvSpPr>
          <p:spPr>
            <a:xfrm>
              <a:off x="1583140" y="4970333"/>
              <a:ext cx="2579128" cy="84404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1015 candidate genes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D97E860-56C1-F942-9FB3-5B184C9E0218}"/>
                </a:ext>
              </a:extLst>
            </p:cNvPr>
            <p:cNvGrpSpPr/>
            <p:nvPr/>
          </p:nvGrpSpPr>
          <p:grpSpPr>
            <a:xfrm>
              <a:off x="4635987" y="4085959"/>
              <a:ext cx="3514837" cy="2729877"/>
              <a:chOff x="3085332" y="6952390"/>
              <a:chExt cx="1659088" cy="14132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CC7D90D-8BA7-6245-ADED-A3BCFAF85CCD}"/>
                  </a:ext>
                </a:extLst>
              </p:cNvPr>
              <p:cNvSpPr/>
              <p:nvPr/>
            </p:nvSpPr>
            <p:spPr>
              <a:xfrm>
                <a:off x="3304743" y="7084739"/>
                <a:ext cx="166687" cy="1007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tIns="72000" rIns="126000" bIns="72000" rtlCol="0" anchor="t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019ACA5-2F3D-1141-878F-51D12203E8E6}"/>
                  </a:ext>
                </a:extLst>
              </p:cNvPr>
              <p:cNvSpPr txBox="1"/>
              <p:nvPr/>
            </p:nvSpPr>
            <p:spPr>
              <a:xfrm>
                <a:off x="3355861" y="8093031"/>
                <a:ext cx="32537" cy="143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dirty="0"/>
                  <a:t>1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7EDD711-0148-C64A-9DC2-A5FAFB1032F0}"/>
                  </a:ext>
                </a:extLst>
              </p:cNvPr>
              <p:cNvSpPr txBox="1"/>
              <p:nvPr/>
            </p:nvSpPr>
            <p:spPr>
              <a:xfrm>
                <a:off x="3623173" y="8093031"/>
                <a:ext cx="51453" cy="143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dirty="0"/>
                  <a:t>2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CE4E649-CAD1-604C-AE0F-3681C6CCEA50}"/>
                  </a:ext>
                </a:extLst>
              </p:cNvPr>
              <p:cNvSpPr txBox="1"/>
              <p:nvPr/>
            </p:nvSpPr>
            <p:spPr>
              <a:xfrm>
                <a:off x="3878534" y="8093031"/>
                <a:ext cx="51453" cy="143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dirty="0"/>
                  <a:t>3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3F2E691-68F0-2140-AC64-8D01AAB28859}"/>
                  </a:ext>
                </a:extLst>
              </p:cNvPr>
              <p:cNvSpPr txBox="1"/>
              <p:nvPr/>
            </p:nvSpPr>
            <p:spPr>
              <a:xfrm>
                <a:off x="4139804" y="8093031"/>
                <a:ext cx="59019" cy="143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dirty="0"/>
                  <a:t>4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1E87F00-6B8D-2A4B-B820-651FB79C4AE6}"/>
                  </a:ext>
                </a:extLst>
              </p:cNvPr>
              <p:cNvSpPr txBox="1"/>
              <p:nvPr/>
            </p:nvSpPr>
            <p:spPr>
              <a:xfrm>
                <a:off x="4417614" y="8093031"/>
                <a:ext cx="54479" cy="143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en-GB" dirty="0"/>
                  <a:t>5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EFBB3ED-BAB0-D146-A21C-BC2A46F927E6}"/>
                  </a:ext>
                </a:extLst>
              </p:cNvPr>
              <p:cNvSpPr txBox="1"/>
              <p:nvPr/>
            </p:nvSpPr>
            <p:spPr>
              <a:xfrm>
                <a:off x="3527318" y="8206347"/>
                <a:ext cx="850062" cy="159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GB" sz="2000" dirty="0"/>
                  <a:t>Evidence Count</a:t>
                </a:r>
              </a:p>
            </p:txBody>
          </p:sp>
          <p:sp>
            <p:nvSpPr>
              <p:cNvPr id="107" name="Textplatzhalter 16">
                <a:extLst>
                  <a:ext uri="{FF2B5EF4-FFF2-40B4-BE49-F238E27FC236}">
                    <a16:creationId xmlns:a16="http://schemas.microsoft.com/office/drawing/2014/main" id="{575D1A3E-66E6-374E-85F3-0F66C05E69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5332" y="6952390"/>
                <a:ext cx="605509" cy="2029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1425495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SzPct val="90000"/>
                  <a:buFont typeface="Arial" panose="020B0604020202020204" pitchFamily="34" charset="0"/>
                  <a:buNone/>
                  <a:defRPr sz="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000" indent="-10800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5pPr>
                <a:lvl6pPr marL="3920113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32861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45609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58356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</a:rPr>
                  <a:t>861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800" dirty="0"/>
              </a:p>
            </p:txBody>
          </p:sp>
          <p:sp>
            <p:nvSpPr>
              <p:cNvPr id="108" name="Textplatzhalter 16">
                <a:extLst>
                  <a:ext uri="{FF2B5EF4-FFF2-40B4-BE49-F238E27FC236}">
                    <a16:creationId xmlns:a16="http://schemas.microsoft.com/office/drawing/2014/main" id="{BA384FD2-4D38-F740-8DDF-BE3F0FBD8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0023" y="7751548"/>
                <a:ext cx="605509" cy="2029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1425495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SzPct val="90000"/>
                  <a:buFont typeface="Arial" panose="020B0604020202020204" pitchFamily="34" charset="0"/>
                  <a:buNone/>
                  <a:defRPr sz="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000" indent="-10800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5pPr>
                <a:lvl6pPr marL="3920113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32861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45609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58356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</a:rPr>
                  <a:t>154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800" dirty="0"/>
              </a:p>
            </p:txBody>
          </p:sp>
          <p:sp>
            <p:nvSpPr>
              <p:cNvPr id="109" name="Textplatzhalter 16">
                <a:extLst>
                  <a:ext uri="{FF2B5EF4-FFF2-40B4-BE49-F238E27FC236}">
                    <a16:creationId xmlns:a16="http://schemas.microsoft.com/office/drawing/2014/main" id="{CB0790B4-6526-6745-9BFE-C3EAAA4DB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1436" y="7779760"/>
                <a:ext cx="605509" cy="2029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1425495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SzPct val="90000"/>
                  <a:buFont typeface="Arial" panose="020B0604020202020204" pitchFamily="34" charset="0"/>
                  <a:buNone/>
                  <a:defRPr sz="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000" indent="-10800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5pPr>
                <a:lvl6pPr marL="3920113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32861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45609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58356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</a:rPr>
                  <a:t>135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800" dirty="0"/>
              </a:p>
            </p:txBody>
          </p:sp>
          <p:sp>
            <p:nvSpPr>
              <p:cNvPr id="110" name="Textplatzhalter 16">
                <a:extLst>
                  <a:ext uri="{FF2B5EF4-FFF2-40B4-BE49-F238E27FC236}">
                    <a16:creationId xmlns:a16="http://schemas.microsoft.com/office/drawing/2014/main" id="{78E01350-D8E3-FE42-BEE3-F3479A97C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5903" y="7793492"/>
                <a:ext cx="605509" cy="2029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1425495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SzPct val="90000"/>
                  <a:buFont typeface="Arial" panose="020B0604020202020204" pitchFamily="34" charset="0"/>
                  <a:buNone/>
                  <a:defRPr sz="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000" indent="-10800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5pPr>
                <a:lvl6pPr marL="3920113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32861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45609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58356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</a:rPr>
                  <a:t>127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800" dirty="0"/>
              </a:p>
            </p:txBody>
          </p:sp>
          <p:sp>
            <p:nvSpPr>
              <p:cNvPr id="111" name="Textplatzhalter 16">
                <a:extLst>
                  <a:ext uri="{FF2B5EF4-FFF2-40B4-BE49-F238E27FC236}">
                    <a16:creationId xmlns:a16="http://schemas.microsoft.com/office/drawing/2014/main" id="{2C88C438-3175-4D44-B043-03E53026C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8911" y="7752646"/>
                <a:ext cx="605509" cy="2029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1425495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SzPct val="90000"/>
                  <a:buFont typeface="Arial" panose="020B0604020202020204" pitchFamily="34" charset="0"/>
                  <a:buNone/>
                  <a:defRPr sz="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8000" indent="-10800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1425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Charité Text Office" pitchFamily="2" charset="0"/>
                  <a:buNone/>
                  <a:defRPr sz="500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5pPr>
                <a:lvl6pPr marL="3920113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632861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345609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058356" indent="-356374" algn="l" defTabSz="1425495" rtl="0" eaLnBrk="1" latinLnBrk="0" hangingPunct="1">
                  <a:lnSpc>
                    <a:spcPct val="90000"/>
                  </a:lnSpc>
                  <a:spcBef>
                    <a:spcPts val="779"/>
                  </a:spcBef>
                  <a:buFont typeface="Arial" panose="020B0604020202020204" pitchFamily="34" charset="0"/>
                  <a:buChar char="•"/>
                  <a:defRPr sz="2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0" i="0" u="none" strike="noStrike" dirty="0">
                    <a:solidFill>
                      <a:srgbClr val="000000"/>
                    </a:solidFill>
                    <a:effectLst/>
                  </a:rPr>
                  <a:t>177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F76845A-DAE0-DD48-9AAA-A40A2BA1E759}"/>
                  </a:ext>
                </a:extLst>
              </p:cNvPr>
              <p:cNvSpPr/>
              <p:nvPr/>
            </p:nvSpPr>
            <p:spPr>
              <a:xfrm>
                <a:off x="3568480" y="7902506"/>
                <a:ext cx="166687" cy="1898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tIns="72000" rIns="126000" bIns="72000" rtlCol="0" anchor="t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C8DEB50-E382-4148-8908-18887512908A}"/>
                  </a:ext>
                </a:extLst>
              </p:cNvPr>
              <p:cNvSpPr/>
              <p:nvPr/>
            </p:nvSpPr>
            <p:spPr>
              <a:xfrm>
                <a:off x="3830135" y="7926282"/>
                <a:ext cx="166687" cy="16547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tIns="72000" rIns="126000" bIns="72000" rtlCol="0" anchor="t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820B590-BF65-AA47-8E84-4E7CA21ED6BB}"/>
                  </a:ext>
                </a:extLst>
              </p:cNvPr>
              <p:cNvSpPr/>
              <p:nvPr/>
            </p:nvSpPr>
            <p:spPr>
              <a:xfrm>
                <a:off x="4094585" y="7938981"/>
                <a:ext cx="166687" cy="15516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tIns="72000" rIns="126000" bIns="72000" rtlCol="0" anchor="t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02B4C5-720E-9549-AEB2-178B3EE863EA}"/>
                  </a:ext>
                </a:extLst>
              </p:cNvPr>
              <p:cNvSpPr/>
              <p:nvPr/>
            </p:nvSpPr>
            <p:spPr>
              <a:xfrm>
                <a:off x="4358323" y="7880744"/>
                <a:ext cx="166687" cy="20929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tIns="72000" rIns="126000" bIns="72000" rtlCol="0" anchor="t">
                <a:noAutofit/>
              </a:bodyPr>
              <a:lstStyle/>
              <a:p>
                <a:pPr algn="l">
                  <a:spcAft>
                    <a:spcPts val="600"/>
                  </a:spcAft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0BA417D-95E0-E544-B87A-B6E2E33CED13}"/>
                  </a:ext>
                </a:extLst>
              </p:cNvPr>
              <p:cNvCxnSpPr/>
              <p:nvPr/>
            </p:nvCxnSpPr>
            <p:spPr>
              <a:xfrm>
                <a:off x="3199294" y="8093031"/>
                <a:ext cx="1506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6D358EF-A616-B04C-85DA-E9D6E40672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4059" y="7014203"/>
                <a:ext cx="0" cy="108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A7B9CAF-90AD-FB49-BE6B-59362EB383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5307" y="4171502"/>
              <a:ext cx="1258277" cy="65980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3E7B103-284B-EA4E-80E2-35439637BBBA}"/>
                </a:ext>
              </a:extLst>
            </p:cNvPr>
            <p:cNvCxnSpPr>
              <a:cxnSpLocks/>
            </p:cNvCxnSpPr>
            <p:nvPr/>
          </p:nvCxnSpPr>
          <p:spPr>
            <a:xfrm>
              <a:off x="7304991" y="4175623"/>
              <a:ext cx="1223249" cy="6556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A3410A3-9E40-784C-BC2C-072E55F98CFE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197DD-F169-5748-A323-42B5DEB3DDCE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063F8ED-4F33-5D40-B32C-39ADFC141773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4CA9D6F-2D22-A34F-8DCA-F59D18D78C2B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47904F7-7F55-6049-927B-F7979176906F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144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arite_potx_en">
  <a:themeElements>
    <a:clrScheme name="Charité 2023">
      <a:dk1>
        <a:srgbClr val="000000"/>
      </a:dk1>
      <a:lt1>
        <a:sysClr val="window" lastClr="FFFFFF"/>
      </a:lt1>
      <a:dk2>
        <a:srgbClr val="5E676C"/>
      </a:dk2>
      <a:lt2>
        <a:srgbClr val="EA5451"/>
      </a:lt2>
      <a:accent1>
        <a:srgbClr val="002552"/>
      </a:accent1>
      <a:accent2>
        <a:srgbClr val="004D9B"/>
      </a:accent2>
      <a:accent3>
        <a:srgbClr val="007BC3"/>
      </a:accent3>
      <a:accent4>
        <a:srgbClr val="5E676C"/>
      </a:accent4>
      <a:accent5>
        <a:srgbClr val="7E898F"/>
      </a:accent5>
      <a:accent6>
        <a:srgbClr val="CBCFD2"/>
      </a:accent6>
      <a:hlink>
        <a:srgbClr val="000000"/>
      </a:hlink>
      <a:folHlink>
        <a:srgbClr val="5E676C"/>
      </a:folHlink>
    </a:clrScheme>
    <a:fontScheme name="Charite Fonts">
      <a:majorFont>
        <a:latin typeface="Charité Headline Office"/>
        <a:ea typeface=""/>
        <a:cs typeface=""/>
      </a:majorFont>
      <a:minorFont>
        <a:latin typeface="Charité Text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lIns="126000" tIns="72000" rIns="126000" bIns="72000" rtlCol="0" anchor="t">
        <a:noAutofit/>
      </a:bodyPr>
      <a:lstStyle>
        <a:defPPr algn="l">
          <a:spcAft>
            <a:spcPts val="600"/>
          </a:spcAft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1200"/>
          </a:spcAft>
          <a:defRPr sz="1600" dirty="0" err="1" smtClean="0"/>
        </a:defPPr>
      </a:lstStyle>
    </a:txDef>
  </a:objectDefaults>
  <a:extraClrSchemeLst/>
  <a:custClrLst>
    <a:custClr name="FunktionsfarbeRot">
      <a:srgbClr val="D31D19"/>
    </a:custClr>
    <a:custClr name="FunktionsfarbeGruen">
      <a:srgbClr val="78AD6C"/>
    </a:custClr>
  </a:custClrLst>
  <a:extLst>
    <a:ext uri="{05A4C25C-085E-4340-85A3-A5531E510DB2}">
      <thm15:themeFamily xmlns:thm15="http://schemas.microsoft.com/office/thememl/2012/main" name="Präsentation25" id="{7E371841-F40D-5448-8896-B95FE3D37C82}" vid="{C85C361F-8966-074B-A77F-5EC84644458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Charite_potx_en</Template>
  <TotalTime>4513</TotalTime>
  <Words>517</Words>
  <Application>Microsoft Macintosh PowerPoint</Application>
  <PresentationFormat>Widescreen</PresentationFormat>
  <Paragraphs>194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Charité Headline Office</vt:lpstr>
      <vt:lpstr>Calibri</vt:lpstr>
      <vt:lpstr>Arial</vt:lpstr>
      <vt:lpstr>Charité Text Office Medium</vt:lpstr>
      <vt:lpstr>Charité Headline Office Light</vt:lpstr>
      <vt:lpstr>Charité Text Office</vt:lpstr>
      <vt:lpstr>Charite_potx_en</vt:lpstr>
      <vt:lpstr>Kidney-Genetics   A reproducible and curated database of  kidney disease genes          Dr. Nina Rank, 06.10.2023  </vt:lpstr>
      <vt:lpstr>Objective</vt:lpstr>
      <vt:lpstr>Methods</vt:lpstr>
      <vt:lpstr>Methods</vt:lpstr>
      <vt:lpstr>Methods</vt:lpstr>
      <vt:lpstr>Methods</vt:lpstr>
      <vt:lpstr>Methods</vt:lpstr>
      <vt:lpstr>Methods</vt:lpstr>
      <vt:lpstr>Results</vt:lpstr>
      <vt:lpstr>Where to find Kidney-Genetics?</vt:lpstr>
      <vt:lpstr>What’s next? – Manual curation of the 439 high-evidence genes</vt:lpstr>
      <vt:lpstr>What’s next? – Manual curation of the 439 high-evidence genes</vt:lpstr>
      <vt:lpstr>What’s next? – Phenotypic grouping</vt:lpstr>
      <vt:lpstr>What’s next? – Phenotypic grouping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First Name Last Name | Month X, 20XX | Location</dc:title>
  <dc:creator>Nina Rank</dc:creator>
  <cp:lastModifiedBy>Nina Rank</cp:lastModifiedBy>
  <cp:revision>88</cp:revision>
  <dcterms:created xsi:type="dcterms:W3CDTF">2023-09-18T13:57:04Z</dcterms:created>
  <dcterms:modified xsi:type="dcterms:W3CDTF">2023-10-05T18:38:04Z</dcterms:modified>
</cp:coreProperties>
</file>